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70"/>
  </p:notesMasterIdLst>
  <p:sldIdLst>
    <p:sldId id="256" r:id="rId2"/>
    <p:sldId id="314" r:id="rId3"/>
    <p:sldId id="677" r:id="rId4"/>
    <p:sldId id="678" r:id="rId5"/>
    <p:sldId id="313" r:id="rId6"/>
    <p:sldId id="319" r:id="rId7"/>
    <p:sldId id="320" r:id="rId8"/>
    <p:sldId id="328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679" r:id="rId27"/>
    <p:sldId id="349" r:id="rId28"/>
    <p:sldId id="348" r:id="rId29"/>
    <p:sldId id="350" r:id="rId30"/>
    <p:sldId id="668" r:id="rId31"/>
    <p:sldId id="351" r:id="rId32"/>
    <p:sldId id="352" r:id="rId33"/>
    <p:sldId id="353" r:id="rId34"/>
    <p:sldId id="680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669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670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681" r:id="rId106"/>
    <p:sldId id="682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4" r:id="rId118"/>
    <p:sldId id="435" r:id="rId119"/>
    <p:sldId id="436" r:id="rId120"/>
    <p:sldId id="437" r:id="rId121"/>
    <p:sldId id="671" r:id="rId122"/>
    <p:sldId id="439" r:id="rId123"/>
    <p:sldId id="440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448" r:id="rId132"/>
    <p:sldId id="449" r:id="rId133"/>
    <p:sldId id="450" r:id="rId134"/>
    <p:sldId id="451" r:id="rId135"/>
    <p:sldId id="452" r:id="rId136"/>
    <p:sldId id="453" r:id="rId137"/>
    <p:sldId id="454" r:id="rId138"/>
    <p:sldId id="455" r:id="rId139"/>
    <p:sldId id="456" r:id="rId140"/>
    <p:sldId id="457" r:id="rId141"/>
    <p:sldId id="458" r:id="rId142"/>
    <p:sldId id="459" r:id="rId143"/>
    <p:sldId id="460" r:id="rId144"/>
    <p:sldId id="461" r:id="rId145"/>
    <p:sldId id="462" r:id="rId146"/>
    <p:sldId id="672" r:id="rId147"/>
    <p:sldId id="464" r:id="rId148"/>
    <p:sldId id="465" r:id="rId149"/>
    <p:sldId id="466" r:id="rId150"/>
    <p:sldId id="467" r:id="rId151"/>
    <p:sldId id="468" r:id="rId152"/>
    <p:sldId id="469" r:id="rId153"/>
    <p:sldId id="470" r:id="rId154"/>
    <p:sldId id="471" r:id="rId155"/>
    <p:sldId id="472" r:id="rId156"/>
    <p:sldId id="473" r:id="rId157"/>
    <p:sldId id="474" r:id="rId158"/>
    <p:sldId id="475" r:id="rId159"/>
    <p:sldId id="476" r:id="rId160"/>
    <p:sldId id="477" r:id="rId161"/>
    <p:sldId id="478" r:id="rId162"/>
    <p:sldId id="479" r:id="rId163"/>
    <p:sldId id="480" r:id="rId164"/>
    <p:sldId id="481" r:id="rId165"/>
    <p:sldId id="482" r:id="rId166"/>
    <p:sldId id="483" r:id="rId167"/>
    <p:sldId id="484" r:id="rId168"/>
    <p:sldId id="485" r:id="rId169"/>
    <p:sldId id="486" r:id="rId170"/>
    <p:sldId id="487" r:id="rId171"/>
    <p:sldId id="488" r:id="rId172"/>
    <p:sldId id="489" r:id="rId173"/>
    <p:sldId id="490" r:id="rId174"/>
    <p:sldId id="491" r:id="rId175"/>
    <p:sldId id="673" r:id="rId176"/>
    <p:sldId id="493" r:id="rId177"/>
    <p:sldId id="494" r:id="rId178"/>
    <p:sldId id="495" r:id="rId179"/>
    <p:sldId id="496" r:id="rId180"/>
    <p:sldId id="497" r:id="rId181"/>
    <p:sldId id="498" r:id="rId182"/>
    <p:sldId id="499" r:id="rId183"/>
    <p:sldId id="500" r:id="rId184"/>
    <p:sldId id="501" r:id="rId185"/>
    <p:sldId id="502" r:id="rId186"/>
    <p:sldId id="503" r:id="rId187"/>
    <p:sldId id="504" r:id="rId188"/>
    <p:sldId id="505" r:id="rId189"/>
    <p:sldId id="506" r:id="rId190"/>
    <p:sldId id="507" r:id="rId191"/>
    <p:sldId id="508" r:id="rId192"/>
    <p:sldId id="509" r:id="rId193"/>
    <p:sldId id="510" r:id="rId194"/>
    <p:sldId id="683" r:id="rId195"/>
    <p:sldId id="511" r:id="rId196"/>
    <p:sldId id="512" r:id="rId197"/>
    <p:sldId id="513" r:id="rId198"/>
    <p:sldId id="514" r:id="rId199"/>
    <p:sldId id="515" r:id="rId200"/>
    <p:sldId id="516" r:id="rId201"/>
    <p:sldId id="684" r:id="rId202"/>
    <p:sldId id="685" r:id="rId203"/>
    <p:sldId id="517" r:id="rId204"/>
    <p:sldId id="518" r:id="rId205"/>
    <p:sldId id="519" r:id="rId206"/>
    <p:sldId id="520" r:id="rId207"/>
    <p:sldId id="521" r:id="rId208"/>
    <p:sldId id="522" r:id="rId209"/>
    <p:sldId id="523" r:id="rId210"/>
    <p:sldId id="524" r:id="rId211"/>
    <p:sldId id="525" r:id="rId212"/>
    <p:sldId id="526" r:id="rId213"/>
    <p:sldId id="527" r:id="rId214"/>
    <p:sldId id="528" r:id="rId215"/>
    <p:sldId id="529" r:id="rId216"/>
    <p:sldId id="530" r:id="rId217"/>
    <p:sldId id="531" r:id="rId218"/>
    <p:sldId id="532" r:id="rId219"/>
    <p:sldId id="533" r:id="rId220"/>
    <p:sldId id="534" r:id="rId221"/>
    <p:sldId id="535" r:id="rId222"/>
    <p:sldId id="536" r:id="rId223"/>
    <p:sldId id="537" r:id="rId224"/>
    <p:sldId id="538" r:id="rId225"/>
    <p:sldId id="539" r:id="rId226"/>
    <p:sldId id="540" r:id="rId227"/>
    <p:sldId id="541" r:id="rId228"/>
    <p:sldId id="542" r:id="rId229"/>
    <p:sldId id="543" r:id="rId230"/>
    <p:sldId id="674" r:id="rId231"/>
    <p:sldId id="545" r:id="rId232"/>
    <p:sldId id="546" r:id="rId233"/>
    <p:sldId id="694" r:id="rId234"/>
    <p:sldId id="695" r:id="rId235"/>
    <p:sldId id="547" r:id="rId236"/>
    <p:sldId id="686" r:id="rId237"/>
    <p:sldId id="548" r:id="rId238"/>
    <p:sldId id="549" r:id="rId239"/>
    <p:sldId id="687" r:id="rId240"/>
    <p:sldId id="688" r:id="rId241"/>
    <p:sldId id="701" r:id="rId242"/>
    <p:sldId id="689" r:id="rId243"/>
    <p:sldId id="690" r:id="rId244"/>
    <p:sldId id="691" r:id="rId245"/>
    <p:sldId id="692" r:id="rId246"/>
    <p:sldId id="693" r:id="rId247"/>
    <p:sldId id="703" r:id="rId248"/>
    <p:sldId id="704" r:id="rId249"/>
    <p:sldId id="706" r:id="rId250"/>
    <p:sldId id="708" r:id="rId251"/>
    <p:sldId id="702" r:id="rId252"/>
    <p:sldId id="553" r:id="rId253"/>
    <p:sldId id="554" r:id="rId254"/>
    <p:sldId id="564" r:id="rId255"/>
    <p:sldId id="565" r:id="rId256"/>
    <p:sldId id="698" r:id="rId257"/>
    <p:sldId id="709" r:id="rId258"/>
    <p:sldId id="699" r:id="rId259"/>
    <p:sldId id="700" r:id="rId260"/>
    <p:sldId id="675" r:id="rId261"/>
    <p:sldId id="569" r:id="rId262"/>
    <p:sldId id="570" r:id="rId263"/>
    <p:sldId id="571" r:id="rId264"/>
    <p:sldId id="572" r:id="rId265"/>
    <p:sldId id="573" r:id="rId266"/>
    <p:sldId id="574" r:id="rId267"/>
    <p:sldId id="575" r:id="rId268"/>
    <p:sldId id="576" r:id="rId269"/>
    <p:sldId id="577" r:id="rId270"/>
    <p:sldId id="578" r:id="rId271"/>
    <p:sldId id="579" r:id="rId272"/>
    <p:sldId id="580" r:id="rId273"/>
    <p:sldId id="581" r:id="rId274"/>
    <p:sldId id="582" r:id="rId275"/>
    <p:sldId id="583" r:id="rId276"/>
    <p:sldId id="584" r:id="rId277"/>
    <p:sldId id="585" r:id="rId278"/>
    <p:sldId id="717" r:id="rId279"/>
    <p:sldId id="586" r:id="rId280"/>
    <p:sldId id="587" r:id="rId281"/>
    <p:sldId id="588" r:id="rId282"/>
    <p:sldId id="589" r:id="rId283"/>
    <p:sldId id="590" r:id="rId284"/>
    <p:sldId id="591" r:id="rId285"/>
    <p:sldId id="592" r:id="rId286"/>
    <p:sldId id="593" r:id="rId287"/>
    <p:sldId id="594" r:id="rId288"/>
    <p:sldId id="595" r:id="rId289"/>
    <p:sldId id="596" r:id="rId290"/>
    <p:sldId id="597" r:id="rId291"/>
    <p:sldId id="598" r:id="rId292"/>
    <p:sldId id="599" r:id="rId293"/>
    <p:sldId id="600" r:id="rId294"/>
    <p:sldId id="601" r:id="rId295"/>
    <p:sldId id="602" r:id="rId296"/>
    <p:sldId id="603" r:id="rId297"/>
    <p:sldId id="604" r:id="rId298"/>
    <p:sldId id="605" r:id="rId299"/>
    <p:sldId id="606" r:id="rId300"/>
    <p:sldId id="607" r:id="rId301"/>
    <p:sldId id="608" r:id="rId302"/>
    <p:sldId id="609" r:id="rId303"/>
    <p:sldId id="610" r:id="rId304"/>
    <p:sldId id="611" r:id="rId305"/>
    <p:sldId id="612" r:id="rId306"/>
    <p:sldId id="613" r:id="rId307"/>
    <p:sldId id="614" r:id="rId308"/>
    <p:sldId id="615" r:id="rId309"/>
    <p:sldId id="616" r:id="rId310"/>
    <p:sldId id="617" r:id="rId311"/>
    <p:sldId id="618" r:id="rId312"/>
    <p:sldId id="619" r:id="rId313"/>
    <p:sldId id="620" r:id="rId314"/>
    <p:sldId id="621" r:id="rId315"/>
    <p:sldId id="622" r:id="rId316"/>
    <p:sldId id="623" r:id="rId317"/>
    <p:sldId id="624" r:id="rId318"/>
    <p:sldId id="625" r:id="rId319"/>
    <p:sldId id="626" r:id="rId320"/>
    <p:sldId id="627" r:id="rId321"/>
    <p:sldId id="628" r:id="rId322"/>
    <p:sldId id="629" r:id="rId323"/>
    <p:sldId id="630" r:id="rId324"/>
    <p:sldId id="631" r:id="rId325"/>
    <p:sldId id="632" r:id="rId326"/>
    <p:sldId id="633" r:id="rId327"/>
    <p:sldId id="634" r:id="rId328"/>
    <p:sldId id="635" r:id="rId329"/>
    <p:sldId id="636" r:id="rId330"/>
    <p:sldId id="637" r:id="rId331"/>
    <p:sldId id="638" r:id="rId332"/>
    <p:sldId id="639" r:id="rId333"/>
    <p:sldId id="676" r:id="rId334"/>
    <p:sldId id="641" r:id="rId335"/>
    <p:sldId id="642" r:id="rId336"/>
    <p:sldId id="643" r:id="rId337"/>
    <p:sldId id="644" r:id="rId338"/>
    <p:sldId id="645" r:id="rId339"/>
    <p:sldId id="646" r:id="rId340"/>
    <p:sldId id="647" r:id="rId341"/>
    <p:sldId id="648" r:id="rId342"/>
    <p:sldId id="649" r:id="rId343"/>
    <p:sldId id="650" r:id="rId344"/>
    <p:sldId id="710" r:id="rId345"/>
    <p:sldId id="651" r:id="rId346"/>
    <p:sldId id="652" r:id="rId347"/>
    <p:sldId id="653" r:id="rId348"/>
    <p:sldId id="711" r:id="rId349"/>
    <p:sldId id="654" r:id="rId350"/>
    <p:sldId id="712" r:id="rId351"/>
    <p:sldId id="713" r:id="rId352"/>
    <p:sldId id="655" r:id="rId353"/>
    <p:sldId id="714" r:id="rId354"/>
    <p:sldId id="656" r:id="rId355"/>
    <p:sldId id="657" r:id="rId356"/>
    <p:sldId id="658" r:id="rId357"/>
    <p:sldId id="659" r:id="rId358"/>
    <p:sldId id="660" r:id="rId359"/>
    <p:sldId id="661" r:id="rId360"/>
    <p:sldId id="662" r:id="rId361"/>
    <p:sldId id="663" r:id="rId362"/>
    <p:sldId id="664" r:id="rId363"/>
    <p:sldId id="666" r:id="rId364"/>
    <p:sldId id="665" r:id="rId365"/>
    <p:sldId id="715" r:id="rId366"/>
    <p:sldId id="716" r:id="rId367"/>
    <p:sldId id="667" r:id="rId368"/>
    <p:sldId id="285" r:id="rId36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92" autoAdjust="0"/>
  </p:normalViewPr>
  <p:slideViewPr>
    <p:cSldViewPr snapToGrid="0" snapToObjects="1">
      <p:cViewPr>
        <p:scale>
          <a:sx n="90" d="100"/>
          <a:sy n="90" d="100"/>
        </p:scale>
        <p:origin x="-496" y="-2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-256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notesMaster" Target="notesMasters/notesMaster1.xml"/><Relationship Id="rId371" Type="http://schemas.openxmlformats.org/officeDocument/2006/relationships/printerSettings" Target="printerSettings/printerSettings1.bin"/><Relationship Id="rId372" Type="http://schemas.openxmlformats.org/officeDocument/2006/relationships/presProps" Target="presProps.xml"/><Relationship Id="rId373" Type="http://schemas.openxmlformats.org/officeDocument/2006/relationships/viewProps" Target="viewProps.xml"/><Relationship Id="rId374" Type="http://schemas.openxmlformats.org/officeDocument/2006/relationships/theme" Target="theme/theme1.xml"/><Relationship Id="rId375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09/01/17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9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1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syntax-objectattributes.html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modules-topic.html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state.html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uick-usecase-animations.html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uick-modelviewsdata-modelview.html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tqml-syntax-propertybinding.html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types.html" TargetMode="Externa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00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color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gradient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Relationship Id="rId3" Type="http://schemas.openxmlformats.org/officeDocument/2006/relationships/hyperlink" Target="http://doc.qt.io/qt-5/qtquick-positioning-anchors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l-qtquick-mousearea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QML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</a:t>
            </a:r>
            <a:r>
              <a:rPr lang="en-US" spc="0" dirty="0" smtClean="0">
                <a:ea typeface="MS PGothic" charset="0"/>
              </a:rPr>
              <a:t> </a:t>
            </a:r>
            <a:r>
              <a:rPr lang="en-US" spc="0" dirty="0" smtClean="0">
                <a:ea typeface="MS PGothic" charset="0"/>
              </a:rPr>
              <a:t>2016</a:t>
            </a:r>
          </a:p>
          <a:p>
            <a:r>
              <a:rPr lang="en-US" spc="0" dirty="0" smtClean="0">
                <a:ea typeface="MS PGothic" charset="0"/>
              </a:rPr>
              <a:t>Based on Qt </a:t>
            </a:r>
            <a:r>
              <a:rPr lang="en-US" spc="0" dirty="0" smtClean="0">
                <a:ea typeface="MS PGothic" charset="0"/>
              </a:rPr>
              <a:t>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Qt </a:t>
            </a:r>
            <a:r>
              <a:rPr lang="fi-FI" dirty="0" err="1" smtClean="0"/>
              <a:t>Quick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26566"/>
            <a:ext cx="4220894" cy="362925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A set of technologies including:</a:t>
            </a:r>
          </a:p>
          <a:p>
            <a:r>
              <a:rPr lang="en-US" dirty="0"/>
              <a:t>Declarative markup language: QML</a:t>
            </a:r>
          </a:p>
          <a:p>
            <a:r>
              <a:rPr lang="en-US" dirty="0"/>
              <a:t>Imperative Language: </a:t>
            </a:r>
            <a:r>
              <a:rPr lang="en-US" dirty="0" smtClean="0"/>
              <a:t>JavaScript</a:t>
            </a:r>
          </a:p>
          <a:p>
            <a:r>
              <a:rPr lang="en-US" dirty="0"/>
              <a:t>Language runtime integrated with Qt</a:t>
            </a:r>
          </a:p>
          <a:p>
            <a:r>
              <a:rPr lang="en-US" dirty="0"/>
              <a:t>C++ API for integration with Qt applications</a:t>
            </a:r>
          </a:p>
          <a:p>
            <a:r>
              <a:rPr lang="en-US" dirty="0"/>
              <a:t>QtCreator IDE support for the QML </a:t>
            </a:r>
            <a:r>
              <a:rPr lang="en-US" dirty="0" smtClean="0"/>
              <a:t>language</a:t>
            </a:r>
            <a:endParaRPr lang="en-US" dirty="0"/>
          </a:p>
          <a:p>
            <a:pPr lvl="1"/>
            <a:r>
              <a:rPr lang="en-US" dirty="0" smtClean="0"/>
              <a:t>Qt Quick Designer</a:t>
            </a:r>
          </a:p>
          <a:p>
            <a:pPr lvl="1"/>
            <a:r>
              <a:rPr lang="en-US" dirty="0" smtClean="0"/>
              <a:t>Debugger</a:t>
            </a:r>
          </a:p>
          <a:p>
            <a:pPr lvl="1"/>
            <a:r>
              <a:rPr lang="en-US" dirty="0" smtClean="0"/>
              <a:t>QML Profiler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614334" y="1526566"/>
            <a:ext cx="4106333" cy="3172434"/>
            <a:chOff x="4614334" y="1526566"/>
            <a:chExt cx="4106333" cy="3172434"/>
          </a:xfrm>
        </p:grpSpPr>
        <p:sp>
          <p:nvSpPr>
            <p:cNvPr id="5" name="Rectangle 4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1333" y="1552019"/>
              <a:ext cx="1670590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Qt Quick Application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333" y="2012427"/>
            <a:ext cx="3866445" cy="2177522"/>
            <a:chOff x="4614334" y="1526566"/>
            <a:chExt cx="4106333" cy="317243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41333" y="1552019"/>
              <a:ext cx="128411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GUI Thread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48025" y="4274360"/>
            <a:ext cx="3869266" cy="306161"/>
            <a:chOff x="4614334" y="1526566"/>
            <a:chExt cx="4106333" cy="3172434"/>
          </a:xfrm>
        </p:grpSpPr>
        <p:sp>
          <p:nvSpPr>
            <p:cNvPr id="38" name="Rectangle 37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41333" y="1552019"/>
              <a:ext cx="1782788" cy="10331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Renderer 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Thread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sp>
        <p:nvSpPr>
          <p:cNvPr id="44" name="Rounded Rectangle 43"/>
          <p:cNvSpPr/>
          <p:nvPr/>
        </p:nvSpPr>
        <p:spPr bwMode="auto">
          <a:xfrm>
            <a:off x="4867692" y="2427111"/>
            <a:ext cx="3570752" cy="1608667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5131859" y="2567963"/>
            <a:ext cx="3052586" cy="1298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QML engine (extends JavaScript engine)</a:t>
            </a:r>
          </a:p>
          <a:p>
            <a:r>
              <a:rPr lang="en-US" sz="1200" dirty="0" smtClean="0"/>
              <a:t>Manages QML types</a:t>
            </a:r>
          </a:p>
          <a:p>
            <a:r>
              <a:rPr lang="en-US" sz="1200" dirty="0" smtClean="0"/>
              <a:t>Manages QML objects</a:t>
            </a:r>
          </a:p>
          <a:p>
            <a:r>
              <a:rPr lang="en-US" sz="1200" dirty="0" smtClean="0"/>
              <a:t>Manages property bindings </a:t>
            </a:r>
          </a:p>
        </p:txBody>
      </p:sp>
    </p:spTree>
    <p:extLst>
      <p:ext uri="{BB962C8B-B14F-4D97-AF65-F5344CB8AC3E}">
        <p14:creationId xmlns:p14="http://schemas.microsoft.com/office/powerpoint/2010/main" val="188888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33317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 smtClean="0"/>
              <a:t>Simple line edit</a:t>
            </a:r>
            <a:endParaRPr lang="en-US" dirty="0"/>
          </a:p>
          <a:p>
            <a:pPr lvl="1"/>
            <a:r>
              <a:rPr lang="en-US" dirty="0" smtClean="0"/>
              <a:t>Based on undecorated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Stored in file </a:t>
            </a:r>
            <a:r>
              <a:rPr lang="en-US" dirty="0" err="1" smtClean="0">
                <a:latin typeface="Courier New"/>
                <a:cs typeface="Courier New"/>
              </a:rPr>
              <a:t>LineEdit.qml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4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.”)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lineedit-focus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3" y="1083732"/>
            <a:ext cx="2974624" cy="7436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 smtClean="0">
                <a:latin typeface="Open Sans Light"/>
                <a:cs typeface="Open Sans Light"/>
              </a:rPr>
              <a:t>/</a:t>
            </a:r>
            <a:r>
              <a:rPr lang="en-US" sz="1400" dirty="0" err="1" smtClean="0">
                <a:latin typeface="Open Sans Light"/>
                <a:cs typeface="Open Sans Light"/>
              </a:rPr>
              <a:t>LineEdit</a:t>
            </a:r>
            <a:r>
              <a:rPr lang="en-US" sz="1400" dirty="0" err="1" smtClean="0">
                <a:latin typeface="Open Sans Light"/>
                <a:cs typeface="Open Sans Light"/>
              </a:rPr>
              <a:t>.qml</a:t>
            </a:r>
            <a:r>
              <a:rPr lang="en-US" sz="1400" dirty="0" smtClean="0">
                <a:latin typeface="Open Sans Light"/>
                <a:cs typeface="Open Sans Light"/>
              </a:rPr>
              <a:t>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1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20533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LineEdit.qml</a:t>
            </a:r>
            <a:r>
              <a:rPr lang="en-US" dirty="0"/>
              <a:t> is in the same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smtClean="0"/>
              <a:t>Item within the file automatically available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4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100675"/>
            <a:ext cx="7513803" cy="1507057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does not expose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The text is held by an internal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 </a:t>
            </a:r>
          </a:p>
          <a:p>
            <a:r>
              <a:rPr lang="en-US" dirty="0" smtClean="0"/>
              <a:t>Need a way to expose this text</a:t>
            </a:r>
            <a:endParaRPr lang="en-US" dirty="0"/>
          </a:p>
          <a:p>
            <a:r>
              <a:rPr lang="en-US" dirty="0" smtClean="0"/>
              <a:t>Create a custom property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Syntax</a:t>
            </a:r>
            <a:r>
              <a:rPr lang="en-US" dirty="0"/>
              <a:t>: </a:t>
            </a:r>
            <a:r>
              <a:rPr lang="en-US" b="1" dirty="0">
                <a:latin typeface="Courier New"/>
                <a:cs typeface="Courier New"/>
              </a:rPr>
              <a:t>property &lt;type&gt; &lt;name&gt;[: &lt;value&gt;]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929469"/>
            <a:ext cx="8209301" cy="157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product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slope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123.456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condition: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url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address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"http:/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qt.io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Object Attributes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1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Property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2131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 </a:t>
            </a:r>
            <a:r>
              <a:rPr lang="en-US" i="1" dirty="0" smtClean="0"/>
              <a:t>binds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Setting the custom property </a:t>
            </a:r>
          </a:p>
          <a:p>
            <a:pPr lvl="1"/>
            <a:r>
              <a:rPr lang="en-US" dirty="0" smtClean="0"/>
              <a:t>Changes the binding</a:t>
            </a:r>
            <a:endParaRPr lang="en-US" dirty="0"/>
          </a:p>
          <a:p>
            <a:pPr lvl="1"/>
            <a:r>
              <a:rPr lang="en-US" dirty="0" smtClean="0"/>
              <a:t>No longer refer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 smtClean="0">
                <a:latin typeface="Courier New"/>
                <a:cs typeface="Courier New"/>
              </a:rPr>
              <a:t>.text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// alias property preferred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-modules/ex-modules-components/custom-property/</a:t>
            </a:r>
            <a:r>
              <a:rPr lang="en-US" sz="1400" dirty="0" err="1">
                <a:latin typeface="Open Sans Light"/>
                <a:cs typeface="Open Sans Light"/>
              </a:rPr>
              <a:t>NewLineEdit.qml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3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Aliases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2131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 </a:t>
            </a:r>
            <a:r>
              <a:rPr lang="en-US" i="1" dirty="0" smtClean="0"/>
              <a:t>aliases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Setting the custom property </a:t>
            </a:r>
          </a:p>
          <a:p>
            <a:pPr lvl="1"/>
            <a:r>
              <a:rPr lang="en-US" dirty="0" smtClean="0"/>
              <a:t>Changes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alias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-modules/ex-modules-components/alias-property/</a:t>
            </a:r>
            <a:r>
              <a:rPr lang="en-US" sz="1400" dirty="0" err="1">
                <a:latin typeface="Open Sans Light"/>
                <a:cs typeface="Open Sans Light"/>
              </a:rPr>
              <a:t>AliasLineEdit.qml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08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Visibility Scope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Defines the visibility rules for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JavaScript has its own scope </a:t>
            </a:r>
          </a:p>
          <a:p>
            <a:pPr lvl="1"/>
            <a:r>
              <a:rPr lang="en-US" dirty="0" smtClean="0"/>
              <a:t>QML </a:t>
            </a:r>
            <a:r>
              <a:rPr lang="en-US" dirty="0"/>
              <a:t>does not interfere with that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Binding </a:t>
            </a:r>
            <a:r>
              <a:rPr lang="en-US" dirty="0"/>
              <a:t>scope </a:t>
            </a:r>
          </a:p>
          <a:p>
            <a:pPr lvl="1"/>
            <a:r>
              <a:rPr lang="en-US" dirty="0"/>
              <a:t>Binding scope object’s properties may be accessed without qualification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88" y="2202999"/>
            <a:ext cx="8209301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80"/>
                </a:solidFill>
              </a:rPr>
              <a:t>Item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return2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var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interfere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item's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coordinate</a:t>
            </a:r>
            <a:r>
              <a:rPr lang="en-US" dirty="0" smtClean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    return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/>
              <a:t>;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9588" y="4085160"/>
            <a:ext cx="8209301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80"/>
                </a:solidFill>
              </a:rPr>
              <a:t>Item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property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aProperty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120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binding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object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             // Its properties can be accessed without qualification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Visibility Scope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Component scope</a:t>
            </a:r>
          </a:p>
          <a:p>
            <a:pPr lvl="1"/>
            <a:r>
              <a:rPr lang="en-US" dirty="0"/>
              <a:t>A union of object ids within the component and the component’s root object’s properties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Component </a:t>
            </a:r>
            <a:r>
              <a:rPr lang="en-US" dirty="0"/>
              <a:t>instance hierarchy</a:t>
            </a:r>
          </a:p>
          <a:p>
            <a:pPr lvl="1"/>
            <a:r>
              <a:rPr lang="en-US" dirty="0"/>
              <a:t>Component instances can access the component scopes of their ancestors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9588" y="4085160"/>
            <a:ext cx="8209301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{</a:t>
            </a:r>
            <a:r>
              <a:rPr lang="en-US" dirty="0" smtClean="0">
                <a:solidFill>
                  <a:srgbClr val="008000"/>
                </a:solidFill>
              </a:rPr>
              <a:t> // Example QML type, which has a Component delegate </a:t>
            </a:r>
            <a:endParaRPr lang="en-US" dirty="0"/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ancestorObjectId</a:t>
            </a:r>
            <a:r>
              <a:rPr lang="en-US" dirty="0" err="1"/>
              <a:t>.color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88" y="2141571"/>
            <a:ext cx="8209301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Rectangle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</a:rPr>
              <a:t>MouseArea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parent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endParaRPr lang="en-US" dirty="0" smtClean="0">
              <a:solidFill>
                <a:srgbClr val="C0C0C0"/>
              </a:solidFill>
            </a:endParaRPr>
          </a:p>
          <a:p>
            <a:r>
              <a:rPr lang="en-US" i="1" dirty="0">
                <a:solidFill>
                  <a:srgbClr val="C0C0C0"/>
                </a:solidFill>
              </a:rPr>
              <a:t> </a:t>
            </a:r>
            <a:r>
              <a:rPr lang="en-US" i="1" dirty="0" smtClean="0">
                <a:solidFill>
                  <a:srgbClr val="C0C0C0"/>
                </a:solidFill>
              </a:rPr>
              <a:t>       </a:t>
            </a:r>
            <a:r>
              <a:rPr lang="en-US" i="1" dirty="0">
                <a:solidFill>
                  <a:srgbClr val="C0C0C0"/>
                </a:solidFill>
              </a:rPr>
              <a:t> </a:t>
            </a:r>
            <a:r>
              <a:rPr lang="en-US" i="1" dirty="0" smtClean="0">
                <a:solidFill>
                  <a:srgbClr val="C0C0C0"/>
                </a:solidFill>
              </a:rPr>
              <a:t>   </a:t>
            </a:r>
            <a:r>
              <a:rPr lang="en-US" i="1" dirty="0" err="1" smtClean="0">
                <a:solidFill>
                  <a:srgbClr val="0055AF"/>
                </a:solidFill>
              </a:rPr>
              <a:t>console</a:t>
            </a:r>
            <a:r>
              <a:rPr lang="en-US" dirty="0" err="1" smtClean="0"/>
              <a:t>.log</a:t>
            </a:r>
            <a:r>
              <a:rPr lang="en-US" dirty="0" smtClean="0"/>
              <a:t>(</a:t>
            </a:r>
            <a:r>
              <a:rPr lang="en-US" i="1" dirty="0" err="1" smtClean="0">
                <a:solidFill>
                  <a:srgbClr val="0055AF"/>
                </a:solidFill>
              </a:rPr>
              <a:t>qsTr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8000"/>
                </a:solidFill>
              </a:rPr>
              <a:t>"Item clicked"</a:t>
            </a:r>
            <a:r>
              <a:rPr lang="en-US" dirty="0" smtClean="0"/>
              <a:t>));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5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684237"/>
          </a:xfrm>
        </p:spPr>
        <p:txBody>
          <a:bodyPr>
            <a:normAutofit/>
          </a:bodyPr>
          <a:lstStyle/>
          <a:p>
            <a:r>
              <a:rPr lang="en-US" dirty="0" smtClean="0"/>
              <a:t>Standard items define signals and handlers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items can 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Custom items can define their own signals</a:t>
            </a:r>
            <a:endParaRPr lang="en-US" dirty="0"/>
          </a:p>
          <a:p>
            <a:r>
              <a:rPr lang="en-US" dirty="0" smtClean="0"/>
              <a:t>Signal </a:t>
            </a:r>
            <a:r>
              <a:rPr lang="en-US" dirty="0"/>
              <a:t>syntax: </a:t>
            </a:r>
            <a:r>
              <a:rPr lang="en-US" b="1" dirty="0">
                <a:latin typeface="Courier New"/>
                <a:cs typeface="Courier New"/>
              </a:rPr>
              <a:t>signal &lt;name&gt;[(&lt;type&gt; &lt;value&gt;, ...)]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Handler syntax: </a:t>
            </a:r>
            <a:r>
              <a:rPr lang="en-US" b="1" dirty="0">
                <a:latin typeface="Courier New"/>
                <a:cs typeface="Courier New"/>
              </a:rPr>
              <a:t>on&lt;Name&gt;: &lt;expression&gt; 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Examples </a:t>
            </a:r>
            <a:r>
              <a:rPr lang="en-US" dirty="0"/>
              <a:t>of signals and handlers: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ignal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clicked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Handled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Signal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checked(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Handled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onChecked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Argument passed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Signal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signal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-modules/ex-modules-components/items/</a:t>
            </a:r>
            <a:r>
              <a:rPr lang="en-US" sz="1400" dirty="0" err="1">
                <a:latin typeface="Open Sans Light"/>
                <a:cs typeface="Open Sans Light"/>
              </a:rPr>
              <a:t>NewCheckBox.qml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43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681"/>
            <a:ext cx="7513803" cy="86360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emits the signal </a:t>
            </a:r>
          </a:p>
          <a:p>
            <a:r>
              <a:rPr lang="en-US" dirty="0" smtClean="0"/>
              <a:t>Calls the signal to emit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701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Philosophy of Qt Quick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Intuitive User Interfaces</a:t>
            </a:r>
          </a:p>
          <a:p>
            <a:r>
              <a:rPr lang="en-US" dirty="0"/>
              <a:t>Design-Oriented</a:t>
            </a:r>
          </a:p>
          <a:p>
            <a:r>
              <a:rPr lang="en-US" dirty="0"/>
              <a:t>Rapid Prototyping and Production</a:t>
            </a:r>
          </a:p>
          <a:p>
            <a:r>
              <a:rPr lang="en-US" dirty="0"/>
              <a:t>Easy Deployment</a:t>
            </a:r>
          </a:p>
          <a:p>
            <a:r>
              <a:rPr lang="en-US" dirty="0"/>
              <a:t>Enable designer and developers to work on the same sources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39829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Signal checked is </a:t>
            </a:r>
            <a:r>
              <a:rPr lang="en-US" dirty="0"/>
              <a:t>handled where the item is used </a:t>
            </a:r>
          </a:p>
          <a:p>
            <a:pPr lvl="1"/>
            <a:r>
              <a:rPr lang="en-US" dirty="0" smtClean="0"/>
              <a:t>By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onCheckedhandler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on*</a:t>
            </a:r>
            <a:r>
              <a:rPr lang="en-US" dirty="0" smtClean="0"/>
              <a:t> handlers are automatically created for signals</a:t>
            </a:r>
            <a:endParaRPr lang="en-US" dirty="0"/>
          </a:p>
          <a:p>
            <a:pPr lvl="1"/>
            <a:r>
              <a:rPr lang="en-US" dirty="0" smtClean="0"/>
              <a:t>Value supplied using name defined in the signal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88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NewCheckBox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checkValue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ustom-signal-tr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7" y="1083732"/>
            <a:ext cx="1890890" cy="7563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-modules/ex-modules-components/use-custom-</a:t>
            </a:r>
            <a:r>
              <a:rPr lang="en-US" sz="1400" dirty="0" err="1">
                <a:latin typeface="Open Sans Light"/>
                <a:cs typeface="Open Sans Light"/>
              </a:rPr>
              <a:t>signal.qml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9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Modules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45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Modules hold collections of </a:t>
            </a:r>
            <a:r>
              <a:rPr lang="en-US" dirty="0" smtClean="0"/>
              <a:t>QML types: </a:t>
            </a:r>
            <a:endParaRPr lang="en-US" dirty="0"/>
          </a:p>
          <a:p>
            <a:r>
              <a:rPr lang="en-US" dirty="0" smtClean="0"/>
              <a:t>Contain definitions of new types</a:t>
            </a:r>
            <a:endParaRPr lang="en-US" dirty="0"/>
          </a:p>
          <a:p>
            <a:r>
              <a:rPr lang="en-US" dirty="0" smtClean="0"/>
              <a:t>Allow and promote re</a:t>
            </a:r>
            <a:r>
              <a:rPr lang="en-US" dirty="0"/>
              <a:t>-</a:t>
            </a:r>
            <a:r>
              <a:rPr lang="en-US" dirty="0" smtClean="0"/>
              <a:t>use of types and higher level components</a:t>
            </a:r>
            <a:endParaRPr lang="en-US" dirty="0"/>
          </a:p>
          <a:p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Allows specific versions of modules to be chosen</a:t>
            </a:r>
          </a:p>
          <a:p>
            <a:pPr lvl="1"/>
            <a:r>
              <a:rPr lang="en-US" dirty="0" smtClean="0"/>
              <a:t>Guarantees certain features</a:t>
            </a:r>
            <a:r>
              <a:rPr lang="en-US" dirty="0"/>
              <a:t>/behavior </a:t>
            </a:r>
          </a:p>
          <a:p>
            <a:r>
              <a:rPr lang="en-US" dirty="0" smtClean="0"/>
              <a:t>Import a directory name to import all modules within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Modules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4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Revisited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599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LineEdit.qml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in the same </a:t>
            </a:r>
            <a:r>
              <a:rPr lang="en-US" dirty="0" smtClean="0"/>
              <a:t>directory</a:t>
            </a:r>
            <a:endParaRPr lang="en-US" dirty="0"/>
          </a:p>
          <a:p>
            <a:r>
              <a:rPr lang="en-US" dirty="0" smtClean="0"/>
              <a:t>We would like to make different versions of this item so we need collections </a:t>
            </a:r>
            <a:r>
              <a:rPr lang="en-US" dirty="0"/>
              <a:t>of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06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2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68133"/>
            <a:ext cx="7513803" cy="1286947"/>
          </a:xfrm>
        </p:spPr>
        <p:txBody>
          <a:bodyPr>
            <a:normAutofit/>
          </a:bodyPr>
          <a:lstStyle/>
          <a:p>
            <a:r>
              <a:rPr lang="en-US" dirty="0" smtClean="0"/>
              <a:t>Importing </a:t>
            </a:r>
            <a:r>
              <a:rPr lang="en-US" dirty="0" smtClean="0">
                <a:latin typeface="Courier New"/>
                <a:cs typeface="Courier New"/>
              </a:rPr>
              <a:t>“items” </a:t>
            </a:r>
            <a:r>
              <a:rPr lang="en-US" dirty="0" smtClean="0"/>
              <a:t>directory</a:t>
            </a:r>
            <a:endParaRPr lang="en-US" dirty="0"/>
          </a:p>
          <a:p>
            <a:r>
              <a:rPr lang="en-US" dirty="0" smtClean="0"/>
              <a:t>Includes all the files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CheckBox.qml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Useful to organize your application</a:t>
            </a:r>
            <a:endParaRPr lang="en-US" dirty="0"/>
          </a:p>
          <a:p>
            <a:r>
              <a:rPr lang="en-US" dirty="0" smtClean="0"/>
              <a:t>Provides the mechanism for versioning of modules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items”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-modules/ex-modules-components/use-collection-of-</a:t>
            </a:r>
            <a:r>
              <a:rPr lang="en-US" sz="1400" dirty="0" err="1">
                <a:latin typeface="Open Sans Light"/>
                <a:cs typeface="Open Sans Light"/>
              </a:rPr>
              <a:t>items.qml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8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Versioning 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a directory called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/>
              <a:t>containing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-1.0.qml</a:t>
            </a:r>
            <a:r>
              <a:rPr lang="en-US" dirty="0"/>
              <a:t>–</a:t>
            </a:r>
            <a:r>
              <a:rPr lang="en-US" dirty="0" smtClean="0"/>
              <a:t>implementation of the custom item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/>
              <a:t>–</a:t>
            </a:r>
            <a:r>
              <a:rPr lang="en-US" dirty="0" smtClean="0"/>
              <a:t>version information for the module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contains a single line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LineEdit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LineEdit-1.0.qml </a:t>
            </a:r>
          </a:p>
          <a:p>
            <a:endParaRPr lang="en-US" dirty="0" smtClean="0"/>
          </a:p>
          <a:p>
            <a:r>
              <a:rPr lang="en-US" dirty="0" smtClean="0"/>
              <a:t>Describes the name of the item exported by the module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Relates a version number to the file containing the implementation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4" name="Picture 3" descr="module-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192563"/>
            <a:ext cx="2235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Versioned Module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56000"/>
            <a:ext cx="7513803" cy="999080"/>
          </a:xfrm>
        </p:spPr>
        <p:txBody>
          <a:bodyPr>
            <a:normAutofit/>
          </a:bodyPr>
          <a:lstStyle/>
          <a:p>
            <a:r>
              <a:rPr lang="en-US" dirty="0" smtClean="0"/>
              <a:t>Now explicitly import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Using a relative path</a:t>
            </a:r>
            <a:endParaRPr lang="en-US" dirty="0"/>
          </a:p>
          <a:p>
            <a:pPr lvl="1"/>
            <a:r>
              <a:rPr lang="en-US" dirty="0" smtClean="0"/>
              <a:t>And a version number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5999"/>
            <a:ext cx="8209301" cy="2404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-modules/ex-modules-components/versioned/use-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version.qml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9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the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Locate </a:t>
            </a:r>
            <a:r>
              <a:rPr lang="en-US" dirty="0" err="1" smtClean="0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-modules-components/ex-modules-components </a:t>
            </a:r>
          </a:p>
          <a:p>
            <a:endParaRPr lang="en-US" dirty="0" smtClean="0"/>
          </a:p>
          <a:p>
            <a:r>
              <a:rPr lang="en-US" dirty="0" smtClean="0"/>
              <a:t>Launch the example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-I versioned versioned/use-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version.qml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/>
              <a:t>Normally, the module would be installed on the system</a:t>
            </a:r>
          </a:p>
          <a:p>
            <a:pPr lvl="1"/>
            <a:r>
              <a:rPr lang="en-US" dirty="0" smtClean="0"/>
              <a:t>Within the Qt installation's </a:t>
            </a:r>
            <a:r>
              <a:rPr lang="en-US" dirty="0" smtClean="0">
                <a:latin typeface="Courier New"/>
                <a:cs typeface="Courier New"/>
              </a:rPr>
              <a:t>imports</a:t>
            </a:r>
            <a:r>
              <a:rPr lang="en-US" dirty="0" smtClean="0"/>
              <a:t> directory</a:t>
            </a:r>
            <a:endParaRPr lang="en-US" dirty="0"/>
          </a:p>
          <a:p>
            <a:pPr lvl="1"/>
            <a:r>
              <a:rPr lang="en-US" dirty="0" smtClean="0"/>
              <a:t>So the </a:t>
            </a:r>
            <a:r>
              <a:rPr lang="en-US" dirty="0" smtClean="0">
                <a:latin typeface="Courier New"/>
                <a:cs typeface="Courier New"/>
              </a:rPr>
              <a:t>-I </a:t>
            </a:r>
            <a:r>
              <a:rPr lang="en-US" dirty="0" smtClean="0"/>
              <a:t>option would not be needed for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Versions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Imagine that we release version 1.1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We need to ensure backward compatibility </a:t>
            </a:r>
            <a:endParaRPr lang="en-US" dirty="0"/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needs to include support for multiple versions </a:t>
            </a:r>
          </a:p>
          <a:p>
            <a:r>
              <a:rPr lang="en-US" dirty="0" smtClean="0"/>
              <a:t>Version handling is done in 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1.1 LineEdit-1.1.qml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LineEdit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LineEdit-1.0.qml </a:t>
            </a:r>
          </a:p>
          <a:p>
            <a:pPr fontAlgn="auto"/>
            <a:r>
              <a:rPr lang="en-US" dirty="0" smtClean="0"/>
              <a:t>Each implementation file is declared</a:t>
            </a:r>
            <a:endParaRPr lang="en-US" dirty="0"/>
          </a:p>
          <a:p>
            <a:pPr lvl="1"/>
            <a:r>
              <a:rPr lang="en-US" dirty="0" smtClean="0"/>
              <a:t>With its version</a:t>
            </a:r>
            <a:endParaRPr lang="en-US" dirty="0"/>
          </a:p>
          <a:p>
            <a:pPr lvl="1"/>
            <a:r>
              <a:rPr lang="en-US" dirty="0" smtClean="0"/>
              <a:t>In decreasing version order (newer versions first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6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71335"/>
            <a:ext cx="7513803" cy="11757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import...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as...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All items in the Qt module are imported</a:t>
            </a:r>
            <a:endParaRPr lang="en-US" dirty="0"/>
          </a:p>
          <a:p>
            <a:pPr lvl="1"/>
            <a:r>
              <a:rPr lang="en-US" dirty="0" smtClean="0"/>
              <a:t>Accessed via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MyQt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namespace </a:t>
            </a:r>
            <a:endParaRPr lang="en-US" dirty="0"/>
          </a:p>
          <a:p>
            <a:r>
              <a:rPr lang="en-US" dirty="0" smtClean="0"/>
              <a:t>Allows multiple versions of modules to be imported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914399"/>
            <a:ext cx="8209301" cy="253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MyQt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MyQt.Rectangle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MyQt.Text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Qt!"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-modules/ex-modules-components/use-namespace-</a:t>
            </a:r>
            <a:r>
              <a:rPr lang="en-US" sz="1400" dirty="0" err="1">
                <a:latin typeface="Open Sans Light"/>
                <a:cs typeface="Open Sans Light"/>
              </a:rPr>
              <a:t>module.qml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with </a:t>
            </a:r>
            <a:r>
              <a:rPr lang="fi-FI" dirty="0" err="1"/>
              <a:t>Qt</a:t>
            </a:r>
            <a:r>
              <a:rPr lang="fi-FI" dirty="0"/>
              <a:t> </a:t>
            </a:r>
            <a:r>
              <a:rPr lang="fi-FI" dirty="0" err="1"/>
              <a:t>Quick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8027" y="2592537"/>
            <a:ext cx="1117008" cy="1312032"/>
            <a:chOff x="4824846" y="2712502"/>
            <a:chExt cx="1117008" cy="13120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799" y="2712502"/>
              <a:ext cx="629152" cy="10147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24846" y="3831746"/>
              <a:ext cx="1117008" cy="192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Open Sans Light"/>
                  <a:cs typeface="Open Sans Light"/>
                </a:rPr>
                <a:t>Developer</a:t>
              </a:r>
              <a:endParaRPr lang="en-US" sz="1400" dirty="0" smtClean="0">
                <a:solidFill>
                  <a:schemeClr val="accent1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2496358" y="1422472"/>
            <a:ext cx="4109878" cy="95577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Declarative UI Design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Stunningly </a:t>
            </a:r>
            <a:r>
              <a:rPr lang="en-US" sz="1200" dirty="0">
                <a:latin typeface="Open Sans Light"/>
                <a:cs typeface="Open Sans Light"/>
              </a:rPr>
              <a:t>Fluent Modern User Interfaces, written with QML. Ideal for rapid UI </a:t>
            </a:r>
            <a:r>
              <a:rPr lang="en-US" sz="1200" dirty="0" smtClean="0">
                <a:latin typeface="Open Sans Light"/>
                <a:cs typeface="Open Sans Light"/>
              </a:rPr>
              <a:t>prototyping.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05835" y="2531089"/>
            <a:ext cx="4100401" cy="9518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Imperative Logic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Power </a:t>
            </a:r>
            <a:r>
              <a:rPr lang="en-US" sz="1200" dirty="0">
                <a:latin typeface="Open Sans Light"/>
                <a:cs typeface="Open Sans Light"/>
              </a:rPr>
              <a:t>of Cross-Platform Native </a:t>
            </a:r>
            <a:r>
              <a:rPr lang="en-US" sz="1200" dirty="0" err="1">
                <a:latin typeface="Open Sans Light"/>
                <a:cs typeface="Open Sans Light"/>
              </a:rPr>
              <a:t>Qt</a:t>
            </a:r>
            <a:r>
              <a:rPr lang="en-US" sz="1200" dirty="0">
                <a:latin typeface="Open Sans Light"/>
                <a:cs typeface="Open Sans Light"/>
              </a:rPr>
              <a:t>/C++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452117" y="2317458"/>
            <a:ext cx="843049" cy="843050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2143060" y="2236551"/>
            <a:ext cx="229586" cy="234875"/>
            <a:chOff x="2143060" y="2451081"/>
            <a:chExt cx="229586" cy="234875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18900000">
              <a:off x="2143060" y="2451081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2700000">
              <a:off x="2235861" y="2549170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Straight Connector 14"/>
          <p:cNvCxnSpPr/>
          <p:nvPr/>
        </p:nvCxnSpPr>
        <p:spPr bwMode="auto">
          <a:xfrm>
            <a:off x="1327928" y="3303430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 rot="2700000">
            <a:off x="2047810" y="3192441"/>
            <a:ext cx="229586" cy="234875"/>
            <a:chOff x="2295460" y="3200595"/>
            <a:chExt cx="229586" cy="234875"/>
          </a:xfrm>
        </p:grpSpPr>
        <p:cxnSp>
          <p:nvCxnSpPr>
            <p:cNvPr id="17" name="Straight Connector 16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" name="Straight Connector 18"/>
          <p:cNvCxnSpPr/>
          <p:nvPr/>
        </p:nvCxnSpPr>
        <p:spPr bwMode="auto">
          <a:xfrm>
            <a:off x="1443389" y="1688174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 rot="2700000">
            <a:off x="2047810" y="1577185"/>
            <a:ext cx="229586" cy="234875"/>
            <a:chOff x="2295460" y="3200595"/>
            <a:chExt cx="229586" cy="234875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2491544" y="1122760"/>
            <a:ext cx="943807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dirty="0" err="1" smtClean="0">
                <a:latin typeface="Open Sans"/>
                <a:cs typeface="Open Sans"/>
              </a:rPr>
              <a:t>Qt</a:t>
            </a:r>
            <a:r>
              <a:rPr lang="en-US" dirty="0" smtClean="0">
                <a:latin typeface="Open Sans"/>
                <a:cs typeface="Open Sans"/>
              </a:rPr>
              <a:t> Quick</a:t>
            </a:r>
          </a:p>
        </p:txBody>
      </p:sp>
      <p:grpSp>
        <p:nvGrpSpPr>
          <p:cNvPr id="24" name="Group 23"/>
          <p:cNvGrpSpPr/>
          <p:nvPr/>
        </p:nvGrpSpPr>
        <p:grpSpPr>
          <a:xfrm rot="13074579">
            <a:off x="6662310" y="2864624"/>
            <a:ext cx="229586" cy="234875"/>
            <a:chOff x="2295460" y="3200595"/>
            <a:chExt cx="229586" cy="234875"/>
          </a:xfrm>
        </p:grpSpPr>
        <p:cxnSp>
          <p:nvCxnSpPr>
            <p:cNvPr id="25" name="Straight Connector 24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 rot="13500000">
            <a:off x="6665419" y="1780401"/>
            <a:ext cx="229586" cy="234875"/>
            <a:chOff x="2295460" y="3200595"/>
            <a:chExt cx="229586" cy="234875"/>
          </a:xfrm>
        </p:grpSpPr>
        <p:cxnSp>
          <p:nvCxnSpPr>
            <p:cNvPr id="28" name="Straight Connector 27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ounded Rectangle 30"/>
          <p:cNvSpPr/>
          <p:nvPr/>
        </p:nvSpPr>
        <p:spPr bwMode="auto">
          <a:xfrm>
            <a:off x="2567356" y="3643133"/>
            <a:ext cx="1593937" cy="123191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400" dirty="0" smtClean="0">
              <a:latin typeface="Open Sans Light"/>
              <a:cs typeface="Open Sans Light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Processes, Threads,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IPC, Containers,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</a:t>
            </a:r>
            <a:r>
              <a:rPr lang="en-US" sz="1200" dirty="0">
                <a:latin typeface="Open Sans Light"/>
                <a:cs typeface="Open Sans Light"/>
              </a:rPr>
              <a:t>/</a:t>
            </a:r>
            <a:r>
              <a:rPr lang="en-US" sz="1200" dirty="0" smtClean="0">
                <a:latin typeface="Open Sans Light"/>
                <a:cs typeface="Open Sans Light"/>
              </a:rPr>
              <a:t>O, Strings,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Etc</a:t>
            </a:r>
            <a:r>
              <a:rPr lang="en-US" sz="1200" dirty="0">
                <a:latin typeface="Open Sans Light"/>
                <a:cs typeface="Open Sans Light"/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4201844" y="3642958"/>
            <a:ext cx="967355" cy="12320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FTP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SSL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5209750" y="3648178"/>
            <a:ext cx="918895" cy="122686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err="1" smtClean="0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400" dirty="0" smtClean="0">
              <a:solidFill>
                <a:schemeClr val="accent1"/>
              </a:solidFill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&amp;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Oracle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169196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3838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Bluetooth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098480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Positioning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756312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NFC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802776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Serial Port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39" name="Right Bracket 38"/>
          <p:cNvSpPr/>
          <p:nvPr/>
        </p:nvSpPr>
        <p:spPr bwMode="auto">
          <a:xfrm>
            <a:off x="6717860" y="1895522"/>
            <a:ext cx="529103" cy="1093085"/>
          </a:xfrm>
          <a:prstGeom prst="rightBracket">
            <a:avLst>
              <a:gd name="adj" fmla="val 10329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28026" y="1226634"/>
            <a:ext cx="1117008" cy="1059534"/>
            <a:chOff x="428026" y="1226634"/>
            <a:chExt cx="1117008" cy="1059534"/>
          </a:xfrm>
        </p:grpSpPr>
        <p:sp>
          <p:nvSpPr>
            <p:cNvPr id="41" name="TextBox 40"/>
            <p:cNvSpPr txBox="1"/>
            <p:nvPr/>
          </p:nvSpPr>
          <p:spPr>
            <a:xfrm>
              <a:off x="428026" y="2098510"/>
              <a:ext cx="1117008" cy="187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rgbClr val="46A2DA"/>
                  </a:solidFill>
                  <a:latin typeface="Open Sans Light"/>
                  <a:cs typeface="Open Sans Light"/>
                </a:rPr>
                <a:t>Designer</a:t>
              </a:r>
              <a:endParaRPr lang="en-US" sz="1400" dirty="0" smtClean="0">
                <a:solidFill>
                  <a:srgbClr val="46A2DA"/>
                </a:solidFill>
                <a:latin typeface="Open Sans Light"/>
                <a:cs typeface="Open Sans Light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52" y="1226634"/>
              <a:ext cx="638717" cy="767490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 bwMode="auto">
          <a:xfrm>
            <a:off x="2566603" y="4877627"/>
            <a:ext cx="5887712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>
                <a:latin typeface="Open Sans Light"/>
                <a:cs typeface="Open Sans Light"/>
              </a:rPr>
              <a:t>+ Direct Hardware Access</a:t>
            </a:r>
          </a:p>
        </p:txBody>
      </p:sp>
    </p:spTree>
    <p:extLst>
      <p:ext uri="{BB962C8B-B14F-4D97-AF65-F5344CB8AC3E}">
        <p14:creationId xmlns:p14="http://schemas.microsoft.com/office/powerpoint/2010/main" val="178583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3" y="3522134"/>
            <a:ext cx="8364171" cy="778932"/>
          </a:xfrm>
        </p:spPr>
        <p:txBody>
          <a:bodyPr>
            <a:normAutofit/>
          </a:bodyPr>
          <a:lstStyle/>
          <a:p>
            <a:r>
              <a:rPr lang="en-US" dirty="0" smtClean="0"/>
              <a:t>Importing a collection of items from a path</a:t>
            </a:r>
            <a:endParaRPr lang="en-US" dirty="0"/>
          </a:p>
          <a:p>
            <a:r>
              <a:rPr lang="en-US" dirty="0" smtClean="0"/>
              <a:t>Avoids potential naming clashes with items from other collections and </a:t>
            </a:r>
            <a:r>
              <a:rPr lang="en-US" dirty="0"/>
              <a:t>modules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117595"/>
            <a:ext cx="8209301" cy="228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Items.CheckBox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</a:t>
            </a:r>
            <a:r>
              <a:rPr lang="en-US" sz="1400" dirty="0" err="1">
                <a:latin typeface="Open Sans Light"/>
                <a:cs typeface="Open Sans Light"/>
              </a:rPr>
              <a:t>namespace.qml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44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States and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States</a:t>
            </a:r>
          </a:p>
          <a:p>
            <a:r>
              <a:rPr lang="en-US" dirty="0" smtClean="0"/>
              <a:t>State </a:t>
            </a:r>
            <a:r>
              <a:rPr lang="en-US" dirty="0"/>
              <a:t>Conditions </a:t>
            </a:r>
            <a:endParaRPr lang="en-US" dirty="0" smtClean="0"/>
          </a:p>
          <a:p>
            <a:r>
              <a:rPr lang="en-US" dirty="0" smtClean="0"/>
              <a:t>Transitions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define user interface behavior using states and </a:t>
            </a:r>
            <a:r>
              <a:rPr lang="en-US" dirty="0" smtClean="0"/>
              <a:t>transitions:</a:t>
            </a:r>
          </a:p>
          <a:p>
            <a:r>
              <a:rPr lang="en-US" dirty="0" smtClean="0"/>
              <a:t>Provides a way to formally specify a user interface</a:t>
            </a:r>
            <a:endParaRPr lang="en-US" dirty="0"/>
          </a:p>
          <a:p>
            <a:r>
              <a:rPr lang="en-US" dirty="0" smtClean="0"/>
              <a:t>Useful way to organize application logic</a:t>
            </a:r>
            <a:endParaRPr lang="en-US" dirty="0"/>
          </a:p>
          <a:p>
            <a:r>
              <a:rPr lang="en-US" dirty="0" smtClean="0"/>
              <a:t>Helps to determine if all functionality is covered</a:t>
            </a:r>
            <a:endParaRPr lang="en-US" dirty="0"/>
          </a:p>
          <a:p>
            <a:r>
              <a:rPr lang="en-US" dirty="0" smtClean="0"/>
              <a:t>Can extend transitions with animations and visual effects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States </a:t>
            </a:r>
            <a:r>
              <a:rPr lang="en-US" dirty="0"/>
              <a:t>and transitions are covered in the Qt documentation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States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20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States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 manage named </a:t>
            </a:r>
            <a:r>
              <a:rPr lang="en-US" dirty="0" smtClean="0"/>
              <a:t>items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Represented by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QML type</a:t>
            </a:r>
          </a:p>
          <a:p>
            <a:r>
              <a:rPr lang="en-US" dirty="0" smtClean="0"/>
              <a:t>Each item can define a set of states </a:t>
            </a:r>
          </a:p>
          <a:p>
            <a:pPr lvl="1"/>
            <a:r>
              <a:rPr lang="en-US" dirty="0" smtClean="0"/>
              <a:t>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Current state is set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</a:t>
            </a:r>
            <a:endParaRPr lang="en-US" dirty="0"/>
          </a:p>
          <a:p>
            <a:r>
              <a:rPr lang="en-US" dirty="0" smtClean="0"/>
              <a:t>Properties are set when a state is entered </a:t>
            </a:r>
          </a:p>
          <a:p>
            <a:pPr lvl="1"/>
            <a:r>
              <a:rPr lang="en-US" dirty="0" smtClean="0"/>
              <a:t>Can also modify anchors</a:t>
            </a:r>
            <a:endParaRPr lang="en-US" dirty="0"/>
          </a:p>
          <a:p>
            <a:pPr lvl="1"/>
            <a:r>
              <a:rPr lang="en-US" dirty="0" smtClean="0"/>
              <a:t>Change the parents of items </a:t>
            </a:r>
          </a:p>
          <a:p>
            <a:pPr lvl="1"/>
            <a:r>
              <a:rPr lang="en-US" dirty="0" smtClean="0"/>
              <a:t>Run scripts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States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924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7451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Prepare each item 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up properties not modified by 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56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135;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states-stop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74" y="1100664"/>
            <a:ext cx="934721" cy="15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84352"/>
            <a:ext cx="8364171" cy="999060"/>
          </a:xfrm>
        </p:spPr>
        <p:txBody>
          <a:bodyPr>
            <a:normAutofit/>
          </a:bodyPr>
          <a:lstStyle/>
          <a:p>
            <a:r>
              <a:rPr lang="en-US" dirty="0" smtClean="0"/>
              <a:t>Define states with names: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up properties for each state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Defining differences from the default values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35505"/>
            <a:ext cx="8209301" cy="2607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</a:t>
            </a:r>
            <a:r>
              <a:rPr lang="en-US" sz="1400" dirty="0" err="1">
                <a:latin typeface="Open Sans Light"/>
                <a:cs typeface="Open Sans Light"/>
              </a:rPr>
              <a:t>states.qml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 smtClean="0"/>
              <a:t>Define </a:t>
            </a:r>
            <a:r>
              <a:rPr lang="en-US" dirty="0"/>
              <a:t>an initial state: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a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switch between states: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Reacts to a click on the user interface </a:t>
            </a:r>
          </a:p>
          <a:p>
            <a:pPr lvl="1"/>
            <a:r>
              <a:rPr lang="en-US" dirty="0" smtClean="0"/>
              <a:t>Toggles the parent's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 smtClean="0"/>
              <a:t>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736917"/>
            <a:ext cx="8209301" cy="482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stop”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76578" y="2874570"/>
            <a:ext cx="8209301" cy="1397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states-stop-go-ligh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92" y="2971953"/>
            <a:ext cx="1720400" cy="11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/>
              <a:t>States change properties with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QML type: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Acts on a target item named using the target property </a:t>
            </a:r>
          </a:p>
          <a:p>
            <a:pPr lvl="1"/>
            <a:r>
              <a:rPr lang="en-US" dirty="0" smtClean="0"/>
              <a:t>The target refers to an id </a:t>
            </a:r>
            <a:endParaRPr lang="en-US" dirty="0"/>
          </a:p>
          <a:p>
            <a:r>
              <a:rPr lang="en-US" dirty="0" smtClean="0"/>
              <a:t>Applies the other property definitions to the target item</a:t>
            </a:r>
          </a:p>
          <a:p>
            <a:pPr lvl="1"/>
            <a:r>
              <a:rPr lang="en-US" dirty="0" smtClean="0"/>
              <a:t>One </a:t>
            </a:r>
            <a:r>
              <a:rPr lang="en-US" dirty="0" err="1" smtClean="0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80C342"/>
                </a:solidFill>
              </a:rPr>
              <a:t> </a:t>
            </a:r>
            <a:r>
              <a:rPr lang="en-US" dirty="0" smtClean="0"/>
              <a:t>instance can redefine multiple properties </a:t>
            </a:r>
            <a:endParaRPr lang="en-US" dirty="0"/>
          </a:p>
          <a:p>
            <a:r>
              <a:rPr lang="en-US" dirty="0" smtClean="0"/>
              <a:t>Property definitions are evaluated when the state is entered </a:t>
            </a:r>
          </a:p>
          <a:p>
            <a:r>
              <a:rPr lang="en-US" dirty="0" err="1" smtClean="0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80C342"/>
                </a:solidFill>
              </a:rPr>
              <a:t> </a:t>
            </a:r>
            <a:r>
              <a:rPr lang="en-US" dirty="0"/>
              <a:t>describes new property values for an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New values are assigned to items when the state is entered</a:t>
            </a:r>
          </a:p>
          <a:p>
            <a:pPr lvl="1"/>
            <a:r>
              <a:rPr lang="en-US" i="1" dirty="0" smtClean="0"/>
              <a:t>Properties left unspecified are assigned their default values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667931"/>
            <a:ext cx="8209301" cy="128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black”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35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Concepts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82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State Conditions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750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Another way to use </a:t>
            </a:r>
            <a:r>
              <a:rPr lang="en-US" dirty="0" smtClean="0"/>
              <a:t>states:</a:t>
            </a:r>
            <a:endParaRPr lang="en-US" dirty="0"/>
          </a:p>
          <a:p>
            <a:r>
              <a:rPr lang="en-US" dirty="0" smtClean="0"/>
              <a:t>Let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decide when to be active</a:t>
            </a:r>
          </a:p>
          <a:p>
            <a:pPr lvl="1"/>
            <a:r>
              <a:rPr lang="en-US" dirty="0" smtClean="0"/>
              <a:t>Using conditions to determine if a state is active </a:t>
            </a:r>
          </a:p>
          <a:p>
            <a:r>
              <a:rPr lang="en-US" dirty="0" smtClean="0"/>
              <a:t>Define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property </a:t>
            </a:r>
          </a:p>
          <a:p>
            <a:pPr lvl="1"/>
            <a:r>
              <a:rPr lang="en-US" dirty="0" smtClean="0"/>
              <a:t>Using an expression that evaluates to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endParaRPr lang="en-US" dirty="0" smtClean="0"/>
          </a:p>
          <a:p>
            <a:r>
              <a:rPr lang="en-US" dirty="0" smtClean="0"/>
              <a:t>Only one state in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list should be active </a:t>
            </a: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is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for only one state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 descr="state-cond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35" y="3467809"/>
            <a:ext cx="5665632" cy="1359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-states-transitions/ex-states/states-</a:t>
            </a:r>
            <a:r>
              <a:rPr lang="en-US" sz="1400" dirty="0" err="1">
                <a:latin typeface="Open Sans Light"/>
                <a:cs typeface="Open Sans Light"/>
              </a:rPr>
              <a:t>when.qml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1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Define default property values and actions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…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80000"/>
              </a:lnSpc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60586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A clear button that fades out when there is no text </a:t>
            </a:r>
            <a:endParaRPr lang="en-US" dirty="0"/>
          </a:p>
          <a:p>
            <a:r>
              <a:rPr lang="en-US" dirty="0" smtClean="0"/>
              <a:t>Do not need to define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50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!=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State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]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  <p:pic>
        <p:nvPicPr>
          <p:cNvPr id="4" name="Picture 3" descr="state-conditions-without-tex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55" y="2641569"/>
            <a:ext cx="2292835" cy="8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Transitions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829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 smtClean="0"/>
              <a:t>Define how items change when switching states</a:t>
            </a:r>
          </a:p>
          <a:p>
            <a:r>
              <a:rPr lang="en-US" dirty="0" smtClean="0"/>
              <a:t>Applied to two or more states</a:t>
            </a:r>
            <a:endParaRPr lang="en-US" dirty="0"/>
          </a:p>
          <a:p>
            <a:r>
              <a:rPr lang="en-US" dirty="0" smtClean="0"/>
              <a:t>Usually describe how items are animated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Let's add transitions to a previous example</a:t>
            </a:r>
            <a:r>
              <a:rPr lang="en-US" dirty="0"/>
              <a:t>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7" name="Picture 6" descr="states-stop-go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2332378"/>
            <a:ext cx="3271746" cy="18501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</a:t>
            </a:r>
            <a:r>
              <a:rPr lang="en-US" sz="1400" dirty="0" err="1">
                <a:latin typeface="Open Sans Light"/>
                <a:cs typeface="Open Sans Light"/>
              </a:rPr>
              <a:t>transitions.qml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3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3653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property defines a list of transitions</a:t>
            </a:r>
            <a:endParaRPr lang="en-US" dirty="0"/>
          </a:p>
          <a:p>
            <a:r>
              <a:rPr lang="en-US" dirty="0" smtClean="0"/>
              <a:t>Transitions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 smtClean="0"/>
              <a:t>states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}]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60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06784"/>
            <a:ext cx="7513803" cy="880549"/>
          </a:xfrm>
        </p:spPr>
        <p:txBody>
          <a:bodyPr>
            <a:normAutofit/>
          </a:bodyPr>
          <a:lstStyle/>
          <a:p>
            <a:r>
              <a:rPr lang="en-US" dirty="0" smtClean="0"/>
              <a:t>Use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“*” </a:t>
            </a:r>
            <a:r>
              <a:rPr lang="en-US" dirty="0" smtClean="0"/>
              <a:t>to represent any state</a:t>
            </a:r>
            <a:endParaRPr lang="en-US" dirty="0"/>
          </a:p>
          <a:p>
            <a:r>
              <a:rPr lang="en-US" dirty="0" smtClean="0"/>
              <a:t>Now the same transition is used whenever the state changes</a:t>
            </a:r>
          </a:p>
          <a:p>
            <a:r>
              <a:rPr lang="en-US" dirty="0" smtClean="0"/>
              <a:t>Both lights fade at the same time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472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4" name="Picture 3" descr="states-stop-go-wildcard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7" y="1100666"/>
            <a:ext cx="2534356" cy="1168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multi.qml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344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5258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 smtClean="0"/>
              <a:t>Useful when two transitions operate on the same properties </a:t>
            </a:r>
          </a:p>
          <a:p>
            <a:r>
              <a:rPr lang="en-US" dirty="0" smtClean="0"/>
              <a:t>Transition applies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</a:p>
          <a:p>
            <a:pPr lvl="1"/>
            <a:r>
              <a:rPr lang="en-US" dirty="0" smtClean="0"/>
              <a:t>And back again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endParaRPr lang="en-US" dirty="0">
              <a:solidFill>
                <a:srgbClr val="408500"/>
              </a:solidFill>
            </a:endParaRPr>
          </a:p>
          <a:p>
            <a:r>
              <a:rPr lang="en-US" dirty="0" smtClean="0"/>
              <a:t>No need to define two separate transitions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30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reversible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11" name="Picture 10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3" y="1100666"/>
            <a:ext cx="2398890" cy="885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reversible.qml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45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</a:t>
            </a:r>
            <a:r>
              <a:rPr lang="en-US" dirty="0" smtClean="0"/>
              <a:t>Changes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700873"/>
            <a:ext cx="7513803" cy="938735"/>
          </a:xfrm>
        </p:spPr>
        <p:txBody>
          <a:bodyPr>
            <a:normAutofit/>
          </a:bodyPr>
          <a:lstStyle/>
          <a:p>
            <a:r>
              <a:rPr lang="en-US" dirty="0" smtClean="0"/>
              <a:t>Used to animate an item when its parent changes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applies only when changing the parent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ParentChange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 a state change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9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ParentChange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parent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yellowRect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x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60;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   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ParentAnimation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properties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x,y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"/>
                <a:cs typeface="Open Sans"/>
              </a:rPr>
              <a:t>qml</a:t>
            </a:r>
            <a:r>
              <a:rPr lang="en-US" sz="1400" dirty="0">
                <a:latin typeface="Open Sans"/>
                <a:cs typeface="Open Sans"/>
              </a:rPr>
              <a:t>-states-transitions/ex-animations/parent-</a:t>
            </a:r>
            <a:r>
              <a:rPr lang="en-US" sz="1400" dirty="0" err="1">
                <a:latin typeface="Open Sans"/>
                <a:cs typeface="Open Sans"/>
              </a:rPr>
              <a:t>animation.qml</a:t>
            </a:r>
            <a:r>
              <a:rPr lang="en-US" sz="1400" dirty="0"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1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QML?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Declarative language for User Interface </a:t>
            </a:r>
            <a:r>
              <a:rPr lang="en-US" dirty="0" smtClean="0"/>
              <a:t>building blocks </a:t>
            </a:r>
            <a:endParaRPr lang="en-US" dirty="0"/>
          </a:p>
          <a:p>
            <a:r>
              <a:rPr lang="en-US" dirty="0"/>
              <a:t>Describes the user interface 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UI building blocks look </a:t>
            </a:r>
            <a:r>
              <a:rPr lang="en-US" dirty="0"/>
              <a:t>like </a:t>
            </a:r>
          </a:p>
          <a:p>
            <a:pPr lvl="1"/>
            <a:r>
              <a:rPr lang="en-US" dirty="0"/>
              <a:t>How </a:t>
            </a:r>
            <a:r>
              <a:rPr lang="en-US" dirty="0" smtClean="0"/>
              <a:t>they </a:t>
            </a:r>
            <a:r>
              <a:rPr lang="en-US" dirty="0"/>
              <a:t>behave </a:t>
            </a:r>
          </a:p>
          <a:p>
            <a:r>
              <a:rPr lang="en-US" dirty="0"/>
              <a:t>UI specified as tree of </a:t>
            </a:r>
            <a:r>
              <a:rPr lang="en-US" dirty="0" smtClean="0"/>
              <a:t>QML objects with </a:t>
            </a:r>
            <a:r>
              <a:rPr lang="en-US" dirty="0"/>
              <a:t>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23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 smtClean="0"/>
              <a:t>Used to animate an item when its anchors change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applies only when changing the anchors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AnchorChanges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 a state </a:t>
            </a:r>
            <a:r>
              <a:rPr lang="en-US" dirty="0"/>
              <a:t>change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201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AnchorChanges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target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AnchorAnimation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   duration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-states-transitions/ex-animations/anchors-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8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 smtClean="0"/>
              <a:t>Avoid defining complex state charts</a:t>
            </a:r>
            <a:endParaRPr lang="en-US" dirty="0"/>
          </a:p>
          <a:p>
            <a:pPr lvl="1"/>
            <a:r>
              <a:rPr lang="en-US" dirty="0" smtClean="0"/>
              <a:t>Not just one state chart to manage the entire UI </a:t>
            </a:r>
          </a:p>
          <a:p>
            <a:pPr lvl="1"/>
            <a:r>
              <a:rPr lang="en-US" dirty="0" smtClean="0"/>
              <a:t>Usually defined individually for each component </a:t>
            </a:r>
          </a:p>
          <a:p>
            <a:pPr lvl="1"/>
            <a:r>
              <a:rPr lang="en-US" dirty="0" smtClean="0"/>
              <a:t>Link together components with internal states </a:t>
            </a:r>
            <a:endParaRPr lang="en-US" dirty="0"/>
          </a:p>
          <a:p>
            <a:r>
              <a:rPr lang="en-US" dirty="0" smtClean="0"/>
              <a:t>Setting state with script code</a:t>
            </a:r>
            <a:endParaRPr lang="en-US" dirty="0"/>
          </a:p>
          <a:p>
            <a:pPr lvl="1"/>
            <a:r>
              <a:rPr lang="en-US" dirty="0" smtClean="0"/>
              <a:t>Easy to do, but might be difficult to manage </a:t>
            </a:r>
            <a:endParaRPr lang="en-US" dirty="0"/>
          </a:p>
          <a:p>
            <a:r>
              <a:rPr lang="en-US" dirty="0" smtClean="0"/>
              <a:t>Setting state with state conditions</a:t>
            </a:r>
          </a:p>
          <a:p>
            <a:pPr lvl="1"/>
            <a:r>
              <a:rPr lang="en-US" dirty="0" smtClean="0"/>
              <a:t>More declarative style</a:t>
            </a:r>
            <a:endParaRPr lang="en-US" dirty="0"/>
          </a:p>
          <a:p>
            <a:pPr lvl="1"/>
            <a:r>
              <a:rPr lang="en-US" dirty="0" smtClean="0"/>
              <a:t>Can be difficult to specify conditions </a:t>
            </a:r>
            <a:endParaRPr lang="en-US" dirty="0"/>
          </a:p>
          <a:p>
            <a:r>
              <a:rPr lang="en-US" dirty="0" smtClean="0"/>
              <a:t>Using animations in transitions</a:t>
            </a:r>
            <a:endParaRPr lang="en-US" dirty="0"/>
          </a:p>
          <a:p>
            <a:pPr lvl="1"/>
            <a:r>
              <a:rPr lang="en-US" dirty="0" smtClean="0"/>
              <a:t>Do not specify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/>
              <a:t> in state definitions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items manage properties of other </a:t>
            </a:r>
            <a:r>
              <a:rPr lang="en-US" dirty="0" smtClean="0"/>
              <a:t>items:</a:t>
            </a:r>
          </a:p>
          <a:p>
            <a:r>
              <a:rPr lang="en-US" dirty="0" smtClean="0"/>
              <a:t>Items define states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property </a:t>
            </a:r>
            <a:endParaRPr lang="en-US" dirty="0"/>
          </a:p>
          <a:p>
            <a:pPr lvl="1"/>
            <a:r>
              <a:rPr lang="en-US" dirty="0" smtClean="0"/>
              <a:t>Must define a unique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for each state </a:t>
            </a:r>
          </a:p>
          <a:p>
            <a:endParaRPr lang="en-US" dirty="0" smtClean="0"/>
          </a:p>
          <a:p>
            <a:r>
              <a:rPr lang="en-US" dirty="0" smtClean="0"/>
              <a:t>Useful to assign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properties to items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modify items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 smtClean="0"/>
              <a:t> property contains the current state</a:t>
            </a:r>
            <a:endParaRPr lang="en-US" dirty="0"/>
          </a:p>
          <a:p>
            <a:pPr lvl="1"/>
            <a:r>
              <a:rPr lang="en-US" dirty="0" smtClean="0"/>
              <a:t>Set this using JavaScript code, or</a:t>
            </a:r>
            <a:endParaRPr lang="en-US" dirty="0"/>
          </a:p>
          <a:p>
            <a:pPr lvl="1"/>
            <a:r>
              <a:rPr lang="en-US" dirty="0" smtClean="0"/>
              <a:t>Define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 smtClean="0"/>
              <a:t> condition for each state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  <a:r>
              <a:rPr lang="en-US" dirty="0"/>
              <a:t> items describe how items change between </a:t>
            </a:r>
            <a:r>
              <a:rPr lang="en-US" dirty="0" smtClean="0"/>
              <a:t>states: </a:t>
            </a:r>
          </a:p>
          <a:p>
            <a:r>
              <a:rPr lang="en-US" dirty="0" smtClean="0"/>
              <a:t>Items define transitions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property </a:t>
            </a:r>
          </a:p>
          <a:p>
            <a:endParaRPr lang="en-US" dirty="0" smtClean="0"/>
          </a:p>
          <a:p>
            <a:r>
              <a:rPr lang="en-US" dirty="0" smtClean="0"/>
              <a:t>Transitions refer to the states they are between </a:t>
            </a:r>
            <a:endParaRPr lang="en-US" dirty="0"/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</a:t>
            </a:r>
            <a:endParaRPr lang="en-US" dirty="0"/>
          </a:p>
          <a:p>
            <a:pPr lvl="1"/>
            <a:r>
              <a:rPr lang="en-US" dirty="0" smtClean="0"/>
              <a:t>Using a wildcard value,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“*”,</a:t>
            </a:r>
            <a:r>
              <a:rPr lang="en-US" dirty="0" smtClean="0"/>
              <a:t> to mean any state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Transitions can be reversible</a:t>
            </a:r>
            <a:endParaRPr lang="en-US" dirty="0"/>
          </a:p>
          <a:p>
            <a:pPr lvl="1"/>
            <a:r>
              <a:rPr lang="en-US" dirty="0" smtClean="0"/>
              <a:t>Used when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properties are reversed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</a:t>
            </a:r>
            <a:r>
              <a:rPr lang="en-US" dirty="0"/>
              <a:t>–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How do you define a set of states for an item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defines the current state</a:t>
            </a:r>
            <a:r>
              <a:rPr lang="en-US" dirty="0"/>
              <a:t>? </a:t>
            </a:r>
          </a:p>
          <a:p>
            <a:r>
              <a:rPr lang="en-US" dirty="0" smtClean="0"/>
              <a:t>Do you need to define a name for all states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Do state names need to be globally unique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Remember the thumbnail explorer page</a:t>
            </a:r>
            <a:r>
              <a:rPr lang="en-US" b="1" dirty="0" smtClean="0"/>
              <a:t>?</a:t>
            </a:r>
            <a:r>
              <a:rPr lang="en-US" dirty="0" smtClean="0"/>
              <a:t> Which states and </a:t>
            </a:r>
            <a:r>
              <a:rPr lang="en-US" dirty="0"/>
              <a:t>transitions would you use for it?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dirty="0" smtClean="0"/>
              <a:t>Light Switch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31067"/>
            <a:ext cx="8364171" cy="2433432"/>
          </a:xfrm>
        </p:spPr>
        <p:txBody>
          <a:bodyPr>
            <a:normAutofit/>
          </a:bodyPr>
          <a:lstStyle/>
          <a:p>
            <a:r>
              <a:rPr lang="en-US" dirty="0" smtClean="0"/>
              <a:t>Using the partial solutions as hints, create a user interface similar to </a:t>
            </a:r>
            <a:r>
              <a:rPr lang="en-US" dirty="0"/>
              <a:t>the one shown above. </a:t>
            </a:r>
          </a:p>
          <a:p>
            <a:r>
              <a:rPr lang="en-US" dirty="0" smtClean="0"/>
              <a:t>Adapt the reversible transition code from earlier and add it to the </a:t>
            </a:r>
            <a:r>
              <a:rPr lang="en-US" dirty="0"/>
              <a:t>example.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 descr="switch-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94" y="1266825"/>
            <a:ext cx="952500" cy="1428750"/>
          </a:xfrm>
          <a:prstGeom prst="rect">
            <a:avLst/>
          </a:prstGeom>
        </p:spPr>
      </p:pic>
      <p:pic>
        <p:nvPicPr>
          <p:cNvPr id="10" name="Picture 9" descr="switch-o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24" y="1266825"/>
            <a:ext cx="9525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-states-transitions/lab-switch </a:t>
            </a:r>
          </a:p>
        </p:txBody>
      </p:sp>
    </p:spTree>
    <p:extLst>
      <p:ext uri="{BB962C8B-B14F-4D97-AF65-F5344CB8AC3E}">
        <p14:creationId xmlns:p14="http://schemas.microsoft.com/office/powerpoint/2010/main" val="34549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58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Animations </a:t>
            </a:r>
            <a:endParaRPr lang="en-US" dirty="0" smtClean="0"/>
          </a:p>
          <a:p>
            <a:r>
              <a:rPr lang="en-US" dirty="0" smtClean="0"/>
              <a:t>Easing </a:t>
            </a:r>
            <a:r>
              <a:rPr lang="en-US" dirty="0"/>
              <a:t>Curves </a:t>
            </a:r>
            <a:endParaRPr lang="en-US" dirty="0" smtClean="0"/>
          </a:p>
          <a:p>
            <a:r>
              <a:rPr lang="en-US" dirty="0" smtClean="0"/>
              <a:t>Animation </a:t>
            </a:r>
            <a:r>
              <a:rPr lang="en-US" dirty="0"/>
              <a:t>Groups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apply animations to user </a:t>
            </a:r>
            <a:r>
              <a:rPr lang="en-US" dirty="0" smtClean="0"/>
              <a:t>interfaces:</a:t>
            </a:r>
          </a:p>
          <a:p>
            <a:r>
              <a:rPr lang="en-US" dirty="0" smtClean="0"/>
              <a:t>Understanding of basic concepts </a:t>
            </a:r>
          </a:p>
          <a:p>
            <a:pPr lvl="1"/>
            <a:r>
              <a:rPr lang="en-US" dirty="0" smtClean="0"/>
              <a:t>Number and property animations</a:t>
            </a:r>
          </a:p>
          <a:p>
            <a:pPr lvl="1"/>
            <a:r>
              <a:rPr lang="en-US" dirty="0" smtClean="0"/>
              <a:t>Easing curves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Ability to queue and group animations</a:t>
            </a:r>
          </a:p>
          <a:p>
            <a:pPr lvl="1"/>
            <a:r>
              <a:rPr lang="en-US" dirty="0" smtClean="0"/>
              <a:t>Sequential and parallel animations </a:t>
            </a:r>
          </a:p>
          <a:p>
            <a:pPr lvl="1"/>
            <a:r>
              <a:rPr lang="en-US" dirty="0" smtClean="0"/>
              <a:t>Pausing animations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Knowledge of specialized animations </a:t>
            </a:r>
          </a:p>
          <a:p>
            <a:pPr lvl="1"/>
            <a:r>
              <a:rPr lang="en-US" dirty="0" smtClean="0"/>
              <a:t>Color and rotation animations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Animations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69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Tree of </a:t>
            </a:r>
            <a:r>
              <a:rPr lang="en-US" dirty="0" smtClean="0"/>
              <a:t>QML Objects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70400"/>
            <a:ext cx="7513803" cy="685423"/>
          </a:xfrm>
        </p:spPr>
        <p:txBody>
          <a:bodyPr>
            <a:normAutofit/>
          </a:bodyPr>
          <a:lstStyle/>
          <a:p>
            <a:r>
              <a:rPr lang="en-US" dirty="0"/>
              <a:t>Let's start with an example...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tree-of-el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53" y="867127"/>
            <a:ext cx="6302023" cy="34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A</a:t>
            </a:r>
            <a:r>
              <a:rPr lang="en-US" dirty="0" smtClean="0"/>
              <a:t>nimations</a:t>
            </a:r>
            <a:r>
              <a:rPr lang="en-US" dirty="0"/>
              <a:t>, </a:t>
            </a:r>
            <a:r>
              <a:rPr lang="en-US" dirty="0" smtClean="0"/>
              <a:t>States </a:t>
            </a:r>
            <a:r>
              <a:rPr lang="en-US" dirty="0"/>
              <a:t>and </a:t>
            </a:r>
            <a:r>
              <a:rPr lang="en-US" dirty="0" smtClean="0"/>
              <a:t>Transitions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Handle form factor changes </a:t>
            </a:r>
            <a:endParaRPr lang="en-US" dirty="0"/>
          </a:p>
          <a:p>
            <a:pPr fontAlgn="auto"/>
            <a:r>
              <a:rPr lang="en-US" dirty="0" smtClean="0"/>
              <a:t>Outline application state changes </a:t>
            </a:r>
            <a:endParaRPr lang="en-US" dirty="0"/>
          </a:p>
          <a:p>
            <a:pPr fontAlgn="auto"/>
            <a:r>
              <a:rPr lang="en-US" dirty="0" smtClean="0"/>
              <a:t>Orchestrate high level logic </a:t>
            </a:r>
            <a:endParaRPr lang="en-US" dirty="0"/>
          </a:p>
          <a:p>
            <a:r>
              <a:rPr lang="en-US" dirty="0" smtClean="0"/>
              <a:t>Natural transitions </a:t>
            </a:r>
            <a:endParaRPr lang="en-US" dirty="0"/>
          </a:p>
          <a:p>
            <a:pPr fontAlgn="auto"/>
            <a:r>
              <a:rPr lang="en-US" dirty="0" smtClean="0"/>
              <a:t>Our brain expects movement </a:t>
            </a:r>
            <a:endParaRPr lang="en-US" dirty="0"/>
          </a:p>
          <a:p>
            <a:pPr fontAlgn="auto"/>
            <a:r>
              <a:rPr lang="en-US" dirty="0" smtClean="0"/>
              <a:t>Helps the user find its way </a:t>
            </a:r>
            <a:r>
              <a:rPr lang="en-US" dirty="0"/>
              <a:t>around the GUI </a:t>
            </a:r>
          </a:p>
          <a:p>
            <a:pPr fontAlgn="auto"/>
            <a:r>
              <a:rPr lang="en-US" dirty="0" smtClean="0"/>
              <a:t>Don't abuse them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4" name="Picture 3" descr="thumbnail-explor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67" y="1192563"/>
            <a:ext cx="3064933" cy="2741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</a:t>
            </a:r>
            <a:r>
              <a:rPr lang="en-US" sz="1400" dirty="0" err="1">
                <a:latin typeface="Open Sans Light"/>
                <a:cs typeface="Open Sans Light"/>
              </a:rPr>
              <a:t>thumbnailexplorer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thumbnailexplorer.qml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6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applied to any </a:t>
            </a:r>
            <a:r>
              <a:rPr lang="en-US" dirty="0" smtClean="0"/>
              <a:t>item </a:t>
            </a:r>
            <a:endParaRPr lang="en-US" dirty="0"/>
          </a:p>
          <a:p>
            <a:r>
              <a:rPr lang="en-US" dirty="0" smtClean="0"/>
              <a:t>Animations update properties to cause a visual change</a:t>
            </a:r>
          </a:p>
          <a:p>
            <a:r>
              <a:rPr lang="en-US" dirty="0" smtClean="0"/>
              <a:t>All animations are property animations</a:t>
            </a:r>
            <a:endParaRPr lang="en-US" dirty="0"/>
          </a:p>
          <a:p>
            <a:r>
              <a:rPr lang="en-US" dirty="0" smtClean="0"/>
              <a:t>Specialized animation types: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numeric properties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color properties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orientation of items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 smtClean="0"/>
              <a:t> for motion in 3D space </a:t>
            </a:r>
            <a:endParaRPr lang="en-US" dirty="0"/>
          </a:p>
          <a:p>
            <a:r>
              <a:rPr lang="en-US" dirty="0" smtClean="0"/>
              <a:t>Easing curves are used to create variable speed animations</a:t>
            </a:r>
            <a:endParaRPr lang="en-US" dirty="0"/>
          </a:p>
          <a:p>
            <a:r>
              <a:rPr lang="en-US" dirty="0" smtClean="0"/>
              <a:t>Animations are used to create visual effects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Animations in 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11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4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7" name="Picture 6" descr="number-anim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5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change the values of numeric properties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Applied directly to properties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on</a:t>
            </a:r>
            <a:r>
              <a:rPr lang="en-US" dirty="0" smtClean="0"/>
              <a:t> keyword</a:t>
            </a:r>
          </a:p>
          <a:p>
            <a:r>
              <a:rPr lang="en-US" dirty="0" smtClean="0"/>
              <a:t>The y property is changed by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Starts at 350</a:t>
            </a:r>
            <a:endParaRPr lang="en-US" dirty="0"/>
          </a:p>
          <a:p>
            <a:pPr lvl="1"/>
            <a:r>
              <a:rPr lang="en-US" dirty="0" smtClean="0"/>
              <a:t>Ends at 150</a:t>
            </a:r>
            <a:endParaRPr lang="en-US" dirty="0"/>
          </a:p>
          <a:p>
            <a:pPr lvl="1"/>
            <a:r>
              <a:rPr lang="en-US" dirty="0" smtClean="0"/>
              <a:t>Takes 1000 milliseconds 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smtClean="0"/>
              <a:t>Can also be defined separately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31454"/>
            <a:ext cx="8209301" cy="1193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6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488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thumbnails.png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property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-animations/ex-animations/property-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76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Property animations change named properties of a target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Defined separately to the target item</a:t>
            </a:r>
          </a:p>
          <a:p>
            <a:r>
              <a:rPr lang="en-US" dirty="0" smtClean="0"/>
              <a:t>Applied to properties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 smtClean="0"/>
              <a:t> is a comma</a:t>
            </a:r>
            <a:r>
              <a:rPr lang="en-US" dirty="0"/>
              <a:t>-</a:t>
            </a:r>
            <a:r>
              <a:rPr lang="en-US" dirty="0" smtClean="0"/>
              <a:t>separated string list of names </a:t>
            </a:r>
            <a:endParaRPr lang="en-US" dirty="0"/>
          </a:p>
          <a:p>
            <a:r>
              <a:rPr lang="en-US" dirty="0" smtClean="0"/>
              <a:t>Often used as part of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</a:p>
          <a:p>
            <a:r>
              <a:rPr lang="en-US" dirty="0" smtClean="0"/>
              <a:t>Not run by default </a:t>
            </a:r>
            <a:endParaRPr lang="en-US" dirty="0"/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to </a:t>
            </a:r>
            <a:r>
              <a:rPr lang="en-US" dirty="0" smtClean="0">
                <a:latin typeface="Courier New"/>
                <a:cs typeface="Courier New"/>
              </a:rPr>
              <a:t>true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888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number-anim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-animations/ex-animations/number-animation2.qml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2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are just specialized property animations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 can be defined separately</a:t>
            </a:r>
          </a:p>
          <a:p>
            <a:r>
              <a:rPr lang="en-US" dirty="0" smtClean="0"/>
              <a:t>Applied to properties of the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 smtClean="0"/>
              <a:t> contains a comma</a:t>
            </a:r>
            <a:r>
              <a:rPr lang="en-US" dirty="0"/>
              <a:t>-</a:t>
            </a:r>
            <a:r>
              <a:rPr lang="en-US" dirty="0" smtClean="0"/>
              <a:t>separated list of property names </a:t>
            </a:r>
          </a:p>
          <a:p>
            <a:r>
              <a:rPr lang="en-US" dirty="0" smtClean="0"/>
              <a:t>Not run by default </a:t>
            </a:r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to </a:t>
            </a:r>
            <a:r>
              <a:rPr lang="en-US" dirty="0" smtClean="0">
                <a:latin typeface="Courier New"/>
                <a:cs typeface="Courier New"/>
              </a:rPr>
              <a:t>true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1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</a:t>
            </a:r>
            <a:r>
              <a:rPr lang="en-US" dirty="0" smtClean="0"/>
              <a:t>QML Type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r>
              <a:rPr lang="en-US" dirty="0" smtClean="0"/>
              <a:t>Behavior allows you to set up an animation whenever a property changes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80397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-animations/ex-animations/spring-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1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Easing Curves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531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77444"/>
            <a:ext cx="7513803" cy="2159000"/>
          </a:xfrm>
        </p:spPr>
        <p:txBody>
          <a:bodyPr>
            <a:normAutofit/>
          </a:bodyPr>
          <a:lstStyle/>
          <a:p>
            <a:r>
              <a:rPr lang="en-US" dirty="0"/>
              <a:t>Locate the example: </a:t>
            </a:r>
            <a:r>
              <a:rPr lang="en-US" sz="1800" dirty="0" err="1">
                <a:latin typeface="Courier New"/>
                <a:cs typeface="Courier New"/>
              </a:rPr>
              <a:t>rectangle.qml</a:t>
            </a:r>
            <a:r>
              <a:rPr lang="en-US" sz="1800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Launch the QML runtime: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qmlscene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cs typeface="Courier New"/>
              </a:rPr>
              <a:t>rectangle.qml</a:t>
            </a:r>
            <a:r>
              <a:rPr lang="en-US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dirty="0" smtClean="0"/>
              <a:t>Or open </a:t>
            </a:r>
            <a:r>
              <a:rPr lang="en-US" dirty="0" err="1" smtClean="0">
                <a:latin typeface="Courier New"/>
                <a:cs typeface="Courier New"/>
              </a:rPr>
              <a:t>qml-intro.qmlproject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Qt Creator</a:t>
            </a:r>
          </a:p>
          <a:p>
            <a:pPr lvl="1"/>
            <a:r>
              <a:rPr lang="en-US" dirty="0" smtClean="0"/>
              <a:t>Open </a:t>
            </a:r>
            <a:r>
              <a:rPr lang="en-US" dirty="0" err="1" smtClean="0">
                <a:latin typeface="Courier New"/>
                <a:cs typeface="Courier New"/>
              </a:rPr>
              <a:t>rectangle.qml</a:t>
            </a:r>
            <a:r>
              <a:rPr lang="en-US" dirty="0" smtClean="0"/>
              <a:t> in editor</a:t>
            </a:r>
          </a:p>
          <a:p>
            <a:pPr lvl="1"/>
            <a:r>
              <a:rPr lang="en-US" dirty="0" smtClean="0"/>
              <a:t>Click on the </a:t>
            </a:r>
            <a:r>
              <a:rPr lang="en-US" i="1" dirty="0" smtClean="0"/>
              <a:t>Run</a:t>
            </a:r>
            <a:r>
              <a:rPr lang="en-US" dirty="0" smtClean="0"/>
              <a:t> Button –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uses the current file as the main QML file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68401"/>
            <a:ext cx="8209301" cy="1555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2.7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400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rectangle.qml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1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qeasingcurve-outexp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6" y="1116063"/>
            <a:ext cx="2084337" cy="2084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-animations/ex-animations/easing-</a:t>
            </a:r>
            <a:r>
              <a:rPr lang="en-US" sz="1400" dirty="0" err="1">
                <a:latin typeface="Open Sans Light"/>
                <a:cs typeface="Open Sans Light"/>
              </a:rPr>
              <a:t>curve.qml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022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Apply an easing curve to an animation: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easing.type</a:t>
            </a:r>
            <a:r>
              <a:rPr lang="en-US" dirty="0" smtClean="0"/>
              <a:t> property</a:t>
            </a:r>
          </a:p>
          <a:p>
            <a:r>
              <a:rPr lang="en-US" dirty="0" smtClean="0"/>
              <a:t>Relates the elapsed time </a:t>
            </a:r>
            <a:endParaRPr lang="en-US" dirty="0"/>
          </a:p>
          <a:p>
            <a:pPr lvl="1"/>
            <a:r>
              <a:rPr lang="en-US" dirty="0" smtClean="0"/>
              <a:t>To a value interpolated between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 smtClean="0"/>
              <a:t> values</a:t>
            </a:r>
            <a:endParaRPr lang="en-US" dirty="0"/>
          </a:p>
          <a:p>
            <a:pPr lvl="1"/>
            <a:r>
              <a:rPr lang="en-US" dirty="0" smtClean="0"/>
              <a:t>Using a function for the easing curve</a:t>
            </a:r>
            <a:endParaRPr lang="en-US" dirty="0"/>
          </a:p>
          <a:p>
            <a:pPr lvl="1"/>
            <a:r>
              <a:rPr lang="en-US" dirty="0" smtClean="0"/>
              <a:t>In this case,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OutExpo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” </a:t>
            </a:r>
            <a:r>
              <a:rPr lang="en-US" dirty="0" smtClean="0"/>
              <a:t>curve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236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Animation Groups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0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performed sequentially and in </a:t>
            </a:r>
            <a:r>
              <a:rPr lang="en-US" dirty="0" smtClean="0"/>
              <a:t>parallel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a sequence </a:t>
            </a:r>
            <a:endParaRPr lang="en-US" dirty="0" smtClean="0"/>
          </a:p>
          <a:p>
            <a:pPr lvl="1"/>
            <a:r>
              <a:rPr lang="en-US" dirty="0" smtClean="0"/>
              <a:t>With each child animation run in sequence </a:t>
            </a:r>
          </a:p>
          <a:p>
            <a:r>
              <a:rPr lang="en-US" dirty="0" smtClean="0"/>
              <a:t>For example:</a:t>
            </a:r>
            <a:endParaRPr lang="en-US" dirty="0"/>
          </a:p>
          <a:p>
            <a:pPr lvl="1"/>
            <a:r>
              <a:rPr lang="en-US" dirty="0" smtClean="0"/>
              <a:t>A rescaling animation, followed by an opacity changing animation 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ParallelAnimation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a parallel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With all child animations run at the same time </a:t>
            </a:r>
            <a:endParaRPr lang="en-US" dirty="0"/>
          </a:p>
          <a:p>
            <a:r>
              <a:rPr lang="en-US" dirty="0" smtClean="0"/>
              <a:t>For example:</a:t>
            </a:r>
            <a:endParaRPr lang="en-US" dirty="0"/>
          </a:p>
          <a:p>
            <a:pPr lvl="1"/>
            <a:r>
              <a:rPr lang="en-US" dirty="0" smtClean="0"/>
              <a:t>Simultaneous rescaling and opacity changing animations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Sequential </a:t>
            </a:r>
            <a:r>
              <a:rPr lang="en-US" dirty="0"/>
              <a:t>and parallel animations can be nested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-animations/ex-animations/sequential-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77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0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0596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 smtClean="0"/>
              <a:t>Child objects define a two</a:t>
            </a:r>
            <a:r>
              <a:rPr lang="en-US" dirty="0"/>
              <a:t>-</a:t>
            </a:r>
            <a:r>
              <a:rPr lang="en-US" dirty="0" smtClean="0"/>
              <a:t>stage animation:</a:t>
            </a:r>
          </a:p>
          <a:p>
            <a:pPr lvl="1"/>
            <a:r>
              <a:rPr lang="en-US" dirty="0" smtClean="0"/>
              <a:t>First ,the rocket is scaled down</a:t>
            </a:r>
            <a:r>
              <a:rPr lang="en-US" dirty="0"/>
              <a:t> </a:t>
            </a:r>
            <a:r>
              <a:rPr lang="en-US" dirty="0" smtClean="0"/>
              <a:t>and then it fades out </a:t>
            </a:r>
            <a:endParaRPr lang="en-US" dirty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does not itself have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 smtClean="0"/>
              <a:t>It only groups other animations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Pausing between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777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PauseAnimation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70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64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ParallelAnimation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paralle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71562" cy="2857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-animations/ex-animations/parallel-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47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Other animations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color properties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changes to orientation of items </a:t>
            </a:r>
            <a:endParaRPr lang="en-US" dirty="0"/>
          </a:p>
          <a:p>
            <a:pPr fontAlgn="auto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 smtClean="0"/>
              <a:t> for motion in 3D space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animate an anchor change </a:t>
            </a:r>
            <a:endParaRPr lang="en-US" dirty="0"/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animates changes in parent values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SpringAnimation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a property to track a value in a spring</a:t>
            </a:r>
            <a:r>
              <a:rPr lang="en-US" dirty="0"/>
              <a:t>-like motion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PropertyAction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immediate property </a:t>
            </a:r>
            <a:r>
              <a:rPr lang="en-US" dirty="0"/>
              <a:t>changes during animation </a:t>
            </a:r>
          </a:p>
          <a:p>
            <a:pPr fontAlgn="auto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ScriptAction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allows scripts to be run during an animation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8304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color changes to items </a:t>
            </a:r>
          </a:p>
          <a:p>
            <a:r>
              <a:rPr lang="en-US" dirty="0" smtClean="0"/>
              <a:t>Component</a:t>
            </a:r>
            <a:r>
              <a:rPr lang="en-US" dirty="0"/>
              <a:t>-</a:t>
            </a:r>
            <a:r>
              <a:rPr lang="en-US" dirty="0" smtClean="0"/>
              <a:t>wise blending of RGBA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45232" y="2235198"/>
            <a:ext cx="8209301" cy="2959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ColorAnimation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(0,0.5,0,1)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(1,1,1,1)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color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2336773"/>
            <a:ext cx="1071562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QML Types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r>
              <a:rPr lang="en-US" dirty="0" smtClean="0"/>
              <a:t>QML types are </a:t>
            </a:r>
            <a:r>
              <a:rPr lang="en-US" dirty="0"/>
              <a:t>structures in the markup language </a:t>
            </a:r>
          </a:p>
          <a:p>
            <a:pPr lvl="1"/>
            <a:r>
              <a:rPr lang="en-US" dirty="0"/>
              <a:t>Represent visual and non-visual parts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the base type of visual </a:t>
            </a:r>
            <a:r>
              <a:rPr lang="en-US" dirty="0" smtClean="0"/>
              <a:t>types</a:t>
            </a:r>
            <a:endParaRPr lang="en-US" dirty="0"/>
          </a:p>
          <a:p>
            <a:pPr lvl="1"/>
            <a:r>
              <a:rPr lang="en-US" dirty="0"/>
              <a:t>Not visible itself </a:t>
            </a:r>
          </a:p>
          <a:p>
            <a:pPr lvl="1"/>
            <a:r>
              <a:rPr lang="en-US" dirty="0"/>
              <a:t>Has a position, </a:t>
            </a:r>
            <a:r>
              <a:rPr lang="en-US" dirty="0" smtClean="0"/>
              <a:t>dimensions, focus</a:t>
            </a:r>
          </a:p>
          <a:p>
            <a:pPr lvl="1"/>
            <a:r>
              <a:rPr lang="en-US" dirty="0" smtClean="0"/>
              <a:t>Supports layering</a:t>
            </a:r>
            <a:endParaRPr lang="en-US" dirty="0"/>
          </a:p>
          <a:p>
            <a:pPr lvl="1"/>
            <a:r>
              <a:rPr lang="en-US" dirty="0" smtClean="0"/>
              <a:t>Usually </a:t>
            </a:r>
            <a:r>
              <a:rPr lang="en-US" dirty="0"/>
              <a:t>used to group visual </a:t>
            </a:r>
            <a:r>
              <a:rPr lang="en-US" dirty="0" smtClean="0"/>
              <a:t>types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r>
              <a:rPr lang="en-US" dirty="0"/>
              <a:t>,...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Non-visual </a:t>
            </a:r>
            <a:r>
              <a:rPr lang="en-US" dirty="0" smtClean="0"/>
              <a:t>QML types:</a:t>
            </a:r>
            <a:endParaRPr lang="en-US" dirty="0"/>
          </a:p>
          <a:p>
            <a:pPr lvl="1"/>
            <a:r>
              <a:rPr lang="en-US" dirty="0"/>
              <a:t>States, transitions,... </a:t>
            </a:r>
          </a:p>
          <a:p>
            <a:pPr lvl="1"/>
            <a:r>
              <a:rPr lang="en-US" dirty="0"/>
              <a:t>Models, paths,…</a:t>
            </a:r>
          </a:p>
          <a:p>
            <a:pPr lvl="1"/>
            <a:r>
              <a:rPr lang="en-US" dirty="0"/>
              <a:t>Gradients, timers, etc. </a:t>
            </a:r>
          </a:p>
          <a:p>
            <a:r>
              <a:rPr lang="en-US" dirty="0" smtClean="0"/>
              <a:t>QML types contain </a:t>
            </a:r>
            <a:r>
              <a:rPr lang="en-US" dirty="0"/>
              <a:t>properties</a:t>
            </a:r>
          </a:p>
          <a:p>
            <a:pPr lvl="1"/>
            <a:r>
              <a:rPr lang="en-US" dirty="0"/>
              <a:t>Can also be extended with custom properties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Visual QML </a:t>
            </a:r>
            <a:r>
              <a:rPr lang="fi-FI" sz="1400" dirty="0" err="1" smtClean="0">
                <a:latin typeface="Open Sans Light"/>
                <a:cs typeface="Open Sans Light"/>
              </a:rPr>
              <a:t>Types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8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rotation of items </a:t>
            </a:r>
          </a:p>
          <a:p>
            <a:r>
              <a:rPr lang="en-US" dirty="0" smtClean="0"/>
              <a:t>Easier to use than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the same purpose </a:t>
            </a:r>
            <a:endParaRPr lang="en-US" dirty="0"/>
          </a:p>
          <a:p>
            <a:r>
              <a:rPr lang="en-US" dirty="0" smtClean="0"/>
              <a:t>Applied to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 smtClean="0"/>
              <a:t> property of an item</a:t>
            </a:r>
            <a:endParaRPr lang="en-US" dirty="0"/>
          </a:p>
          <a:p>
            <a:r>
              <a:rPr lang="en-US" dirty="0" smtClean="0"/>
              <a:t>Value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property controls rotation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RotationAnimation.Counterclockwise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RotationAnimation.Shortest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– the direction of least angle between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values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624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ball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ball.png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315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direction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err="1">
                <a:latin typeface="Courier New"/>
                <a:cs typeface="Courier New"/>
              </a:rPr>
              <a:t>.Shortest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83663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 smtClean="0"/>
              <a:t>1 second animation</a:t>
            </a:r>
            <a:endParaRPr lang="en-US" dirty="0"/>
          </a:p>
          <a:p>
            <a:r>
              <a:rPr lang="en-US" dirty="0" smtClean="0"/>
              <a:t>Counter</a:t>
            </a:r>
            <a:r>
              <a:rPr lang="en-US" dirty="0"/>
              <a:t>-</a:t>
            </a:r>
            <a:r>
              <a:rPr lang="en-US" dirty="0" smtClean="0"/>
              <a:t>clockwise from 45° to 315</a:t>
            </a:r>
            <a:r>
              <a:rPr lang="en-US" dirty="0"/>
              <a:t>°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Shortest angle of rotation is via 0</a:t>
            </a:r>
            <a:r>
              <a:rPr lang="en-US" dirty="0"/>
              <a:t>°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rotation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62" y="11006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animates an item along a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 smtClean="0"/>
              <a:t>Manipulates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 smtClean="0"/>
              <a:t> properties of an item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 smtClean="0"/>
              <a:t> QML type will be animated along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Value of orientation property controls the target rotation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PathAnimation.Fixed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PathAnimation.RightFirst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PathAnimation.LeftFirst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PathAnimation.TopFirst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PathAnimation.BottomFirst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Value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  <a:r>
              <a:rPr lang="en-US" dirty="0" smtClean="0"/>
              <a:t> is specified using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Path</a:t>
            </a:r>
            <a:r>
              <a:rPr lang="en-US" dirty="0" smtClean="0"/>
              <a:t> QML type and its helpers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PathLine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PathQuad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PathCubic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PathCurve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PathArc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PathSvg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92563"/>
            <a:ext cx="8209301" cy="3386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pathAnim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Easing</a:t>
            </a:r>
            <a:r>
              <a:rPr lang="en-US" dirty="0" err="1">
                <a:latin typeface="Courier New"/>
                <a:cs typeface="Courier New"/>
              </a:rPr>
              <a:t>.InOutQuad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orientation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 err="1">
                <a:latin typeface="Courier New"/>
                <a:cs typeface="Courier New"/>
              </a:rPr>
              <a:t>.RightFirst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anchorPoint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startX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startY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PathCubic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control1X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control1Y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control2X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control2Y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3" name="Picture 2" descr="path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1277228"/>
            <a:ext cx="1721642" cy="261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-animations/ex-animations/path-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8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Bouncing Ball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184399"/>
            <a:ext cx="8667965" cy="29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first partial solution: </a:t>
            </a:r>
          </a:p>
          <a:p>
            <a:r>
              <a:rPr lang="en-US" dirty="0" smtClean="0"/>
              <a:t>Make the ball start from the ground and return to the ground.</a:t>
            </a:r>
            <a:endParaRPr lang="en-US" dirty="0"/>
          </a:p>
          <a:p>
            <a:r>
              <a:rPr lang="en-US" dirty="0" smtClean="0"/>
              <a:t>Make the ball travel from left to right</a:t>
            </a:r>
            <a:endParaRPr lang="en-US" dirty="0"/>
          </a:p>
          <a:p>
            <a:r>
              <a:rPr lang="en-US" dirty="0" smtClean="0"/>
              <a:t>Add rotation, so the ball completes just over one rotation</a:t>
            </a:r>
            <a:endParaRPr lang="en-US" dirty="0"/>
          </a:p>
          <a:p>
            <a:r>
              <a:rPr lang="en-US" dirty="0" smtClean="0"/>
              <a:t>Reorganize the animations using sequential and parallel animations</a:t>
            </a:r>
            <a:endParaRPr lang="en-US" dirty="0"/>
          </a:p>
          <a:p>
            <a:r>
              <a:rPr lang="en-US" dirty="0" smtClean="0"/>
              <a:t>Make the animation start when the ball is clicked </a:t>
            </a:r>
          </a:p>
          <a:p>
            <a:r>
              <a:rPr lang="en-US" dirty="0" smtClean="0"/>
              <a:t>Add decoration (ground and sky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10" name="Picture 9" descr="bouncing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6" y="618066"/>
            <a:ext cx="2861733" cy="1430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-animations/lab-animations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031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Arranging Items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Views </a:t>
            </a:r>
            <a:endParaRPr lang="en-US" dirty="0" smtClean="0"/>
          </a:p>
          <a:p>
            <a:r>
              <a:rPr lang="en-US" dirty="0" smtClean="0"/>
              <a:t>XML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Views </a:t>
            </a:r>
            <a:r>
              <a:rPr lang="en-US" dirty="0"/>
              <a:t>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Can manipulate and present </a:t>
            </a:r>
            <a:r>
              <a:rPr lang="en-US" dirty="0" smtClean="0"/>
              <a:t>data:</a:t>
            </a:r>
            <a:endParaRPr lang="en-US" dirty="0"/>
          </a:p>
          <a:p>
            <a:r>
              <a:rPr lang="en-US" dirty="0" smtClean="0"/>
              <a:t>Familiarity with positioners and repeaters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ows, columns, grids, flows </a:t>
            </a:r>
            <a:endParaRPr lang="en-US" dirty="0"/>
          </a:p>
          <a:p>
            <a:pPr lvl="1"/>
            <a:r>
              <a:rPr lang="en-US" dirty="0" smtClean="0"/>
              <a:t>Item indexes  </a:t>
            </a:r>
            <a:endParaRPr lang="en-US" dirty="0"/>
          </a:p>
          <a:p>
            <a:r>
              <a:rPr lang="en-US" dirty="0" smtClean="0"/>
              <a:t>Understanding of the relationship between models </a:t>
            </a:r>
          </a:p>
          <a:p>
            <a:pPr lvl="1"/>
            <a:r>
              <a:rPr lang="en-US" dirty="0" smtClean="0"/>
              <a:t>Pure models </a:t>
            </a:r>
          </a:p>
          <a:p>
            <a:pPr lvl="1"/>
            <a:r>
              <a:rPr lang="en-US" dirty="0" smtClean="0"/>
              <a:t>Visual models </a:t>
            </a:r>
          </a:p>
          <a:p>
            <a:pPr lvl="1"/>
            <a:r>
              <a:rPr lang="en-US" dirty="0" smtClean="0"/>
              <a:t>XML models </a:t>
            </a:r>
            <a:endParaRPr lang="en-US" dirty="0"/>
          </a:p>
          <a:p>
            <a:r>
              <a:rPr lang="en-US" dirty="0" smtClean="0"/>
              <a:t>Ability to define and use list models</a:t>
            </a:r>
            <a:endParaRPr lang="en-US" dirty="0"/>
          </a:p>
          <a:p>
            <a:pPr lvl="1"/>
            <a:r>
              <a:rPr lang="en-US" dirty="0" smtClean="0"/>
              <a:t>Using pure models with repeaters and delegates </a:t>
            </a:r>
          </a:p>
          <a:p>
            <a:pPr lvl="1"/>
            <a:r>
              <a:rPr lang="en-US" dirty="0" smtClean="0"/>
              <a:t>Using visual models with repeaters </a:t>
            </a:r>
            <a:endParaRPr lang="en-US" dirty="0"/>
          </a:p>
          <a:p>
            <a:r>
              <a:rPr lang="en-US" dirty="0" smtClean="0"/>
              <a:t>Ability to use models with views</a:t>
            </a:r>
          </a:p>
          <a:p>
            <a:pPr lvl="1"/>
            <a:r>
              <a:rPr lang="en-US" dirty="0" smtClean="0"/>
              <a:t>Using list and grid views </a:t>
            </a:r>
          </a:p>
          <a:p>
            <a:pPr lvl="1"/>
            <a:r>
              <a:rPr lang="en-US" dirty="0" smtClean="0"/>
              <a:t>Decorating views </a:t>
            </a:r>
          </a:p>
          <a:p>
            <a:pPr lvl="1"/>
            <a:r>
              <a:rPr lang="en-US" dirty="0" smtClean="0"/>
              <a:t>Defining delegates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M</a:t>
            </a:r>
            <a:r>
              <a:rPr lang="en-US" dirty="0" smtClean="0"/>
              <a:t>odel</a:t>
            </a:r>
            <a:r>
              <a:rPr lang="en-US" dirty="0"/>
              <a:t>/view </a:t>
            </a:r>
            <a:r>
              <a:rPr lang="en-US" dirty="0" smtClean="0"/>
              <a:t>Separation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60985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Easily change the UI later </a:t>
            </a:r>
            <a:endParaRPr lang="en-US" dirty="0"/>
          </a:p>
          <a:p>
            <a:pPr fontAlgn="auto"/>
            <a:r>
              <a:rPr lang="en-US" dirty="0" smtClean="0"/>
              <a:t>Add an alternative UI </a:t>
            </a:r>
            <a:endParaRPr lang="en-US" dirty="0"/>
          </a:p>
          <a:p>
            <a:r>
              <a:rPr lang="en-US" dirty="0" smtClean="0"/>
              <a:t>Separation of concerns </a:t>
            </a:r>
            <a:endParaRPr lang="en-US" dirty="0"/>
          </a:p>
          <a:p>
            <a:pPr fontAlgn="auto"/>
            <a:r>
              <a:rPr lang="en-US" dirty="0" smtClean="0"/>
              <a:t>Leads to easier maintenance </a:t>
            </a:r>
            <a:endParaRPr lang="en-US" dirty="0"/>
          </a:p>
          <a:p>
            <a:pPr fontAlgn="auto"/>
            <a:r>
              <a:rPr lang="en-US" dirty="0" smtClean="0"/>
              <a:t>Easily change the data source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XML? JSON? Other?) </a:t>
            </a:r>
          </a:p>
          <a:p>
            <a:pPr fontAlgn="auto"/>
            <a:r>
              <a:rPr lang="en-US" dirty="0" smtClean="0"/>
              <a:t>Allows the use of 'dummy’ data during development </a:t>
            </a:r>
            <a:endParaRPr lang="en-US" dirty="0"/>
          </a:p>
          <a:p>
            <a:r>
              <a:rPr lang="en-US" dirty="0" smtClean="0"/>
              <a:t>Many Qt APIs to consume the common data structures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83" y="972434"/>
            <a:ext cx="3838977" cy="2312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Examples&gt;/declarative/demos/</a:t>
            </a:r>
            <a:r>
              <a:rPr lang="en-US" sz="1400" dirty="0" err="1">
                <a:latin typeface="Open Sans Light"/>
                <a:cs typeface="Open Sans Light"/>
              </a:rPr>
              <a:t>rssnews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rssnews.pro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97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Arranging Items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374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Properties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QML types are </a:t>
            </a:r>
            <a:r>
              <a:rPr lang="en-US" dirty="0"/>
              <a:t>described by properties:</a:t>
            </a:r>
          </a:p>
          <a:p>
            <a:r>
              <a:rPr lang="en-US" dirty="0"/>
              <a:t>Simple name-value definitions</a:t>
            </a:r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color</a:t>
            </a:r>
            <a:r>
              <a:rPr lang="en-US" dirty="0"/>
              <a:t>,…</a:t>
            </a:r>
          </a:p>
          <a:p>
            <a:pPr lvl="1"/>
            <a:r>
              <a:rPr lang="en-US" dirty="0"/>
              <a:t>With default values</a:t>
            </a:r>
          </a:p>
          <a:p>
            <a:pPr lvl="1"/>
            <a:r>
              <a:rPr lang="en-US" dirty="0"/>
              <a:t>Each has a well-defined type</a:t>
            </a:r>
          </a:p>
          <a:p>
            <a:pPr lvl="1"/>
            <a:r>
              <a:rPr lang="en-US" dirty="0"/>
              <a:t>Separated by semicolons or line breaks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Identifying </a:t>
            </a:r>
            <a:r>
              <a:rPr lang="en-US" dirty="0" smtClean="0"/>
              <a:t>QML objects (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property) </a:t>
            </a:r>
          </a:p>
          <a:p>
            <a:pPr lvl="1"/>
            <a:r>
              <a:rPr lang="en-US" dirty="0"/>
              <a:t>Customizing their appearance</a:t>
            </a:r>
          </a:p>
          <a:p>
            <a:pPr lvl="1"/>
            <a:r>
              <a:rPr lang="en-US" dirty="0"/>
              <a:t>Changing their behavior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Arranging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Positioners and repeaters make it easier to work with many items </a:t>
            </a:r>
          </a:p>
          <a:p>
            <a:r>
              <a:rPr lang="en-US" dirty="0" smtClean="0"/>
              <a:t>Positioners arrange items in standard layouts</a:t>
            </a:r>
            <a:endParaRPr lang="en-US" dirty="0"/>
          </a:p>
          <a:p>
            <a:pPr lvl="1"/>
            <a:r>
              <a:rPr lang="en-US" dirty="0" smtClean="0"/>
              <a:t>In a column: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Column </a:t>
            </a:r>
          </a:p>
          <a:p>
            <a:pPr lvl="1"/>
            <a:r>
              <a:rPr lang="en-US" dirty="0" smtClean="0"/>
              <a:t>In a row: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 a grid: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Like words on a page: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Flow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Repeaters create items from a template</a:t>
            </a:r>
            <a:endParaRPr lang="en-US" dirty="0"/>
          </a:p>
          <a:p>
            <a:pPr lvl="1"/>
            <a:r>
              <a:rPr lang="en-US" dirty="0" smtClean="0"/>
              <a:t>For use with positioners</a:t>
            </a:r>
            <a:endParaRPr lang="en-US" dirty="0"/>
          </a:p>
          <a:p>
            <a:pPr lvl="1"/>
            <a:r>
              <a:rPr lang="en-US" dirty="0" smtClean="0"/>
              <a:t>Using data from a model </a:t>
            </a:r>
            <a:endParaRPr lang="en-US" dirty="0"/>
          </a:p>
          <a:p>
            <a:r>
              <a:rPr lang="en-US" dirty="0" smtClean="0"/>
              <a:t>Combining these make it easy to layout lots of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540929"/>
          </a:xfrm>
        </p:spPr>
        <p:txBody>
          <a:bodyPr>
            <a:normAutofit/>
          </a:bodyPr>
          <a:lstStyle/>
          <a:p>
            <a:r>
              <a:rPr lang="en-US" dirty="0" smtClean="0"/>
              <a:t>Items inside a positioner are automatically arranged</a:t>
            </a:r>
            <a:endParaRPr lang="en-US" dirty="0"/>
          </a:p>
          <a:p>
            <a:pPr lvl="1"/>
            <a:r>
              <a:rPr lang="en-US" dirty="0" smtClean="0"/>
              <a:t>Ina 2 by 2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horizontal</a:t>
            </a:r>
            <a:r>
              <a:rPr lang="en-US" dirty="0"/>
              <a:t>/</a:t>
            </a:r>
            <a:r>
              <a:rPr lang="en-US" dirty="0" smtClean="0"/>
              <a:t>vertical spacing of 20 pixels </a:t>
            </a:r>
            <a:endParaRPr lang="en-US" dirty="0"/>
          </a:p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/>
              <a:t> is the position of the first item </a:t>
            </a:r>
          </a:p>
          <a:p>
            <a:r>
              <a:rPr lang="en-US" dirty="0" smtClean="0"/>
              <a:t>Like layouts in Qt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"silver"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grid-rect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100664"/>
            <a:ext cx="1636890" cy="16368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-presenting-data/ex-arranging-items/grid-</a:t>
            </a:r>
            <a:r>
              <a:rPr lang="en-US" sz="1400" dirty="0" err="1">
                <a:latin typeface="Open Sans Light"/>
                <a:cs typeface="Open Sans Light"/>
              </a:rPr>
              <a:t>rectangles.qml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6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creates items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 smtClean="0"/>
              <a:t> arranges them within its parent item</a:t>
            </a:r>
          </a:p>
          <a:p>
            <a:r>
              <a:rPr lang="en-US" dirty="0" smtClean="0"/>
              <a:t>The outer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/>
              <a:t> item provides </a:t>
            </a:r>
          </a:p>
          <a:p>
            <a:pPr lvl="1"/>
            <a:r>
              <a:rPr lang="en-US" dirty="0" smtClean="0"/>
              <a:t>The space for generated items</a:t>
            </a:r>
            <a:endParaRPr lang="en-US" dirty="0"/>
          </a:p>
          <a:p>
            <a:pPr lvl="1"/>
            <a:r>
              <a:rPr lang="en-US" dirty="0" smtClean="0"/>
              <a:t>A local coordinate system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32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21667"/>
            <a:ext cx="7513803" cy="1213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takes data from 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Just a number in this case </a:t>
            </a:r>
            <a:endParaRPr lang="en-US" dirty="0"/>
          </a:p>
          <a:p>
            <a:r>
              <a:rPr lang="en-US" dirty="0" smtClean="0"/>
              <a:t>Creates items based on the template item</a:t>
            </a:r>
          </a:p>
          <a:p>
            <a:pPr lvl="1"/>
            <a:r>
              <a:rPr lang="en-US" dirty="0" smtClean="0"/>
              <a:t>A light green rectangle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0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 smtClean="0">
                <a:latin typeface="Courier New"/>
                <a:cs typeface="Courier New"/>
              </a:rPr>
              <a:t>: grid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root.width</a:t>
            </a:r>
            <a:r>
              <a:rPr lang="en-US" dirty="0" smtClean="0">
                <a:latin typeface="Courier New"/>
                <a:cs typeface="Courier New"/>
              </a:rPr>
              <a:t> / </a:t>
            </a:r>
            <a:r>
              <a:rPr lang="en-US" dirty="0" err="1" smtClean="0">
                <a:latin typeface="Courier New"/>
                <a:cs typeface="Courier New"/>
              </a:rPr>
              <a:t>grid.columns</a:t>
            </a:r>
            <a:r>
              <a:rPr lang="en-US" dirty="0" smtClean="0">
                <a:latin typeface="Courier New"/>
                <a:cs typeface="Courier New"/>
              </a:rPr>
              <a:t> – </a:t>
            </a:r>
            <a:r>
              <a:rPr lang="en-US" dirty="0" err="1" smtClean="0">
                <a:latin typeface="Courier New"/>
                <a:cs typeface="Courier New"/>
              </a:rPr>
              <a:t>grid.spacing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root.height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 </a:t>
            </a:r>
            <a:r>
              <a:rPr lang="en-US" dirty="0" err="1" smtClean="0">
                <a:latin typeface="Courier New"/>
                <a:cs typeface="Courier New"/>
              </a:rPr>
              <a:t>grid.rows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– </a:t>
            </a:r>
            <a:r>
              <a:rPr lang="en-US" dirty="0" err="1" smtClean="0">
                <a:latin typeface="Courier New"/>
                <a:cs typeface="Courier New"/>
              </a:rPr>
              <a:t>grid.spacing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repeater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78" y="1100664"/>
            <a:ext cx="1326445" cy="1326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</a:t>
            </a:r>
            <a:r>
              <a:rPr lang="en-US" sz="1400" dirty="0" err="1">
                <a:latin typeface="Open Sans Light"/>
                <a:cs typeface="Open Sans Light"/>
              </a:rPr>
              <a:t>gird.qml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8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…;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repeater-grid-ind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3" y="1100664"/>
            <a:ext cx="1636889" cy="163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32"/>
            <a:ext cx="7513803" cy="7958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provides an index for each item it creates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-presenting-data/ex-arranging-items/repeater-gird-</a:t>
            </a:r>
            <a:r>
              <a:rPr lang="en-US" sz="1400" dirty="0" err="1">
                <a:latin typeface="Open Sans Light"/>
                <a:cs typeface="Open Sans Light"/>
              </a:rPr>
              <a:t>index.qml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2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Positioner Hints and Tips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 smtClean="0"/>
              <a:t>Anchors in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</a:p>
          <a:p>
            <a:pPr lvl="1"/>
            <a:r>
              <a:rPr lang="en-US" dirty="0" smtClean="0"/>
              <a:t>Apply to all the items they contain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Chess Board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5857876" cy="3963260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 smtClean="0"/>
              <a:t> to create a checker pattern </a:t>
            </a:r>
            <a:endParaRPr lang="en-US" dirty="0"/>
          </a:p>
          <a:p>
            <a:r>
              <a:rPr lang="en-US" dirty="0" smtClean="0"/>
              <a:t>Use the </a:t>
            </a:r>
            <a:r>
              <a:rPr lang="en-US" dirty="0" err="1" smtClean="0">
                <a:latin typeface="Courier New"/>
                <a:cs typeface="Courier New"/>
              </a:rPr>
              <a:t>knight.png</a:t>
            </a:r>
            <a:r>
              <a:rPr lang="en-US" dirty="0" smtClean="0"/>
              <a:t> image to create a </a:t>
            </a:r>
            <a:r>
              <a:rPr lang="en-US" dirty="0"/>
              <a:t>piece that can be placed on </a:t>
            </a:r>
            <a:r>
              <a:rPr lang="en-US" dirty="0" smtClean="0"/>
              <a:t>any square</a:t>
            </a:r>
          </a:p>
          <a:p>
            <a:pPr lvl="1"/>
            <a:r>
              <a:rPr lang="en-US" dirty="0" smtClean="0"/>
              <a:t>Bind its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y </a:t>
            </a:r>
            <a:r>
              <a:rPr lang="en-US" dirty="0" smtClean="0"/>
              <a:t>properties to 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cx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cy</a:t>
            </a:r>
            <a:r>
              <a:rPr lang="en-US" dirty="0"/>
              <a:t> properties </a:t>
            </a:r>
          </a:p>
          <a:p>
            <a:pPr fontAlgn="auto"/>
            <a:r>
              <a:rPr lang="en-US" dirty="0" smtClean="0"/>
              <a:t>Make each square clickable</a:t>
            </a:r>
          </a:p>
          <a:p>
            <a:pPr lvl="1"/>
            <a:r>
              <a:rPr lang="en-US" dirty="0" smtClean="0"/>
              <a:t>Move the piece when a suitable square is clicked </a:t>
            </a:r>
            <a:endParaRPr lang="en-US" dirty="0"/>
          </a:p>
          <a:p>
            <a:pPr fontAlgn="auto"/>
            <a:r>
              <a:rPr lang="en-US" dirty="0" smtClean="0"/>
              <a:t>Make the model an </a:t>
            </a:r>
            <a:r>
              <a:rPr lang="en-US" dirty="0" smtClean="0">
                <a:latin typeface="Courier New"/>
                <a:cs typeface="Courier New"/>
              </a:rPr>
              <a:t>Array</a:t>
            </a:r>
            <a:r>
              <a:rPr lang="en-US" dirty="0" smtClean="0"/>
              <a:t> that records which squares have been visited </a:t>
            </a:r>
            <a:endParaRPr lang="en-US" dirty="0"/>
          </a:p>
          <a:p>
            <a:r>
              <a:rPr lang="en-US" dirty="0" smtClean="0"/>
              <a:t>Make the board and piece separate components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4" name="Picture 3" descr="chess-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3" y="1192563"/>
            <a:ext cx="2155825" cy="2155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</a:t>
            </a:r>
            <a:r>
              <a:rPr lang="en-US" sz="1400" dirty="0" smtClean="0">
                <a:latin typeface="Open Sans Light"/>
                <a:cs typeface="Open Sans Light"/>
              </a:rPr>
              <a:t>/lab</a:t>
            </a:r>
            <a:r>
              <a:rPr lang="en-US" sz="1400" dirty="0" smtClean="0">
                <a:latin typeface="Open Sans Light"/>
                <a:cs typeface="Open Sans Light"/>
              </a:rPr>
              <a:t>-chess-</a:t>
            </a:r>
            <a:r>
              <a:rPr lang="en-US" sz="1400" dirty="0" err="1" smtClean="0">
                <a:latin typeface="Open Sans Light"/>
                <a:cs typeface="Open Sans Light"/>
              </a:rPr>
              <a:t>board</a:t>
            </a:r>
            <a:r>
              <a:rPr lang="en-US" sz="1400" dirty="0" err="1" smtClean="0">
                <a:latin typeface="Open Sans Light"/>
                <a:cs typeface="Open Sans Light"/>
              </a:rPr>
              <a:t>l</a:t>
            </a:r>
            <a:r>
              <a:rPr lang="en-US" sz="1400" dirty="0" smtClean="0">
                <a:latin typeface="Open Sans Light"/>
                <a:cs typeface="Open Sans Light"/>
              </a:rPr>
              <a:t>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801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Calendar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5671609" cy="3963260"/>
          </a:xfrm>
        </p:spPr>
        <p:txBody>
          <a:bodyPr>
            <a:normAutofit/>
          </a:bodyPr>
          <a:lstStyle/>
          <a:p>
            <a:r>
              <a:rPr lang="en-US" dirty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endParaRPr lang="en-US" dirty="0"/>
          </a:p>
          <a:p>
            <a:pPr lvl="1"/>
            <a:r>
              <a:rPr lang="en-US" dirty="0" smtClean="0"/>
              <a:t>Put the grid inside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 smtClean="0"/>
              <a:t> to give each square a number </a:t>
            </a:r>
            <a:endParaRPr lang="en-US" dirty="0"/>
          </a:p>
          <a:p>
            <a:r>
              <a:rPr lang="en-US" dirty="0" smtClean="0"/>
              <a:t>Place a title above the grid </a:t>
            </a:r>
            <a:endParaRPr lang="en-US" dirty="0"/>
          </a:p>
          <a:p>
            <a:pPr fontAlgn="auto"/>
            <a:r>
              <a:rPr lang="en-US" dirty="0" smtClean="0"/>
              <a:t>Ensure that the current date is highlighted </a:t>
            </a:r>
            <a:endParaRPr lang="en-US" dirty="0"/>
          </a:p>
          <a:p>
            <a:pPr fontAlgn="auto"/>
            <a:r>
              <a:rPr lang="en-US" dirty="0" smtClean="0"/>
              <a:t>Use the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left.png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right.png</a:t>
            </a:r>
            <a:r>
              <a:rPr lang="en-US" dirty="0" smtClean="0"/>
              <a:t> images to create buttons on each </a:t>
            </a:r>
            <a:r>
              <a:rPr lang="en-US" dirty="0"/>
              <a:t>side of the title </a:t>
            </a:r>
          </a:p>
          <a:p>
            <a:pPr fontAlgn="auto"/>
            <a:r>
              <a:rPr lang="en-US" dirty="0" smtClean="0"/>
              <a:t>Make the buttons navigate to the next and previous months </a:t>
            </a:r>
            <a:endParaRPr lang="en-US" dirty="0"/>
          </a:p>
          <a:p>
            <a:pPr fontAlgn="auto"/>
            <a:r>
              <a:rPr lang="en-US" dirty="0" smtClean="0"/>
              <a:t>Add a header showing the days of the week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pic>
        <p:nvPicPr>
          <p:cNvPr id="7" name="Picture 6" descr="calend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26" y="1192564"/>
            <a:ext cx="2874432" cy="2155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</a:t>
            </a:r>
            <a:r>
              <a:rPr lang="en-US" sz="1400" dirty="0" smtClean="0">
                <a:latin typeface="Open Sans Light"/>
                <a:cs typeface="Open Sans Light"/>
              </a:rPr>
              <a:t>/lab-calendar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88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28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Models and views provide a way to handle data sets </a:t>
            </a:r>
          </a:p>
          <a:p>
            <a:endParaRPr lang="en-US" dirty="0" smtClean="0"/>
          </a:p>
          <a:p>
            <a:r>
              <a:rPr lang="en-US" dirty="0" smtClean="0"/>
              <a:t>Models hold data or items</a:t>
            </a:r>
          </a:p>
          <a:p>
            <a:r>
              <a:rPr lang="en-US" dirty="0" smtClean="0"/>
              <a:t>Views display data or items </a:t>
            </a:r>
          </a:p>
          <a:p>
            <a:pPr lvl="1"/>
            <a:r>
              <a:rPr lang="en-US" dirty="0" smtClean="0"/>
              <a:t>Using delegates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Standard properties can be given values: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r>
              <a:rPr lang="en-US" sz="1800" dirty="0" smtClean="0"/>
              <a:t>Grouped </a:t>
            </a:r>
            <a:r>
              <a:rPr lang="en-US" sz="1800" dirty="0"/>
              <a:t>properties keep related properties together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Identity property gives the </a:t>
            </a:r>
            <a:r>
              <a:rPr lang="en-US" sz="1800" dirty="0" smtClean="0"/>
              <a:t>object a </a:t>
            </a:r>
            <a:r>
              <a:rPr lang="en-US" sz="1800" dirty="0"/>
              <a:t>name: </a:t>
            </a:r>
          </a:p>
          <a:p>
            <a:pPr lvl="1"/>
            <a:r>
              <a:rPr lang="en-US" sz="1400" dirty="0"/>
              <a:t>Identifying </a:t>
            </a:r>
            <a:r>
              <a:rPr lang="en-US" sz="1400" dirty="0" smtClean="0"/>
              <a:t>objects (</a:t>
            </a:r>
            <a:r>
              <a:rPr lang="en-US" sz="1400" dirty="0">
                <a:solidFill>
                  <a:srgbClr val="80C342"/>
                </a:solidFill>
                <a:latin typeface="Courier New"/>
                <a:cs typeface="Courier New"/>
              </a:rPr>
              <a:t>id</a:t>
            </a:r>
            <a:r>
              <a:rPr lang="en-US" sz="1400" dirty="0"/>
              <a:t> property) </a:t>
            </a:r>
          </a:p>
          <a:p>
            <a:pPr lvl="1"/>
            <a:r>
              <a:rPr lang="en-US" sz="1400" dirty="0"/>
              <a:t>Customizing their appearance</a:t>
            </a:r>
          </a:p>
          <a:p>
            <a:pPr lvl="1"/>
            <a:r>
              <a:rPr lang="en-US" sz="1400" dirty="0"/>
              <a:t>Changing their behavior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1" y="1797130"/>
            <a:ext cx="3510301" cy="1010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939437" y="2611181"/>
            <a:ext cx="3657056" cy="94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0051" y="3674533"/>
            <a:ext cx="8000456" cy="1546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Preferred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syntax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family: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11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Pure models provide access to data: 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Visual </a:t>
            </a:r>
            <a:r>
              <a:rPr lang="en-US" dirty="0"/>
              <a:t>models provide information about how to display data: </a:t>
            </a:r>
          </a:p>
          <a:p>
            <a:r>
              <a:rPr lang="en-US" dirty="0" smtClean="0"/>
              <a:t>Visual item model: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endParaRPr lang="en-US" dirty="0"/>
          </a:p>
          <a:p>
            <a:pPr lvl="1"/>
            <a:r>
              <a:rPr lang="en-US" dirty="0" smtClean="0"/>
              <a:t>Contains child items that are supplied to views </a:t>
            </a:r>
            <a:endParaRPr lang="en-US" dirty="0"/>
          </a:p>
          <a:p>
            <a:r>
              <a:rPr lang="en-US" dirty="0" smtClean="0"/>
              <a:t>Visual data model: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DelegateModel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endParaRPr lang="en-US" dirty="0"/>
          </a:p>
          <a:p>
            <a:pPr lvl="1"/>
            <a:r>
              <a:rPr lang="en-US" dirty="0" smtClean="0"/>
              <a:t>Contains an interface to an underlying model</a:t>
            </a:r>
            <a:endParaRPr lang="en-US" dirty="0"/>
          </a:p>
          <a:p>
            <a:pPr lvl="1"/>
            <a:r>
              <a:rPr lang="en-US" dirty="0" smtClean="0"/>
              <a:t>Supplies a delegate for rendering </a:t>
            </a:r>
          </a:p>
          <a:p>
            <a:pPr lvl="1"/>
            <a:r>
              <a:rPr lang="en-US" dirty="0" smtClean="0"/>
              <a:t>Supports delegate sharing between the views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Data Models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17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 smtClean="0"/>
              <a:t>List models contain simple sequences of list elements </a:t>
            </a:r>
          </a:p>
          <a:p>
            <a:r>
              <a:rPr lang="en-US" dirty="0" smtClean="0"/>
              <a:t>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One or more pieces of data</a:t>
            </a:r>
            <a:endParaRPr lang="en-US" dirty="0"/>
          </a:p>
          <a:p>
            <a:pPr lvl="1"/>
            <a:r>
              <a:rPr lang="en-US" dirty="0" smtClean="0"/>
              <a:t>Defined using properties</a:t>
            </a:r>
            <a:endParaRPr lang="en-US" dirty="0"/>
          </a:p>
          <a:p>
            <a:pPr lvl="1"/>
            <a:r>
              <a:rPr lang="en-US" i="1" dirty="0" smtClean="0"/>
              <a:t>No information </a:t>
            </a:r>
            <a:r>
              <a:rPr lang="en-US" dirty="0" smtClean="0"/>
              <a:t>about how to display itself </a:t>
            </a:r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does not have pre-defined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All properties are custom 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3394762"/>
            <a:ext cx="8209301" cy="142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406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1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7513803" cy="1463668"/>
          </a:xfrm>
        </p:spPr>
        <p:txBody>
          <a:bodyPr>
            <a:normAutofit/>
          </a:bodyPr>
          <a:lstStyle/>
          <a:p>
            <a:r>
              <a:rPr lang="en-US" dirty="0" smtClean="0"/>
              <a:t>Define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 </a:t>
            </a:r>
          </a:p>
          <a:p>
            <a:r>
              <a:rPr lang="en-US" dirty="0" smtClean="0"/>
              <a:t>Define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child objects</a:t>
            </a:r>
            <a:endParaRPr lang="en-US" dirty="0"/>
          </a:p>
          <a:p>
            <a:pPr lvl="1"/>
            <a:r>
              <a:rPr lang="en-US" dirty="0" smtClean="0"/>
              <a:t>Each 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The property will be referenced by a delegate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0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974543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Define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to use as a delegate</a:t>
            </a:r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</a:t>
            </a:r>
            <a:endParaRPr lang="en-US" dirty="0"/>
          </a:p>
          <a:p>
            <a:pPr lvl="1"/>
            <a:r>
              <a:rPr lang="en-US" dirty="0" smtClean="0"/>
              <a:t>Describes how the data will be displayed </a:t>
            </a:r>
            <a:endParaRPr lang="en-US" dirty="0"/>
          </a:p>
          <a:p>
            <a:r>
              <a:rPr lang="en-US" dirty="0" smtClean="0"/>
              <a:t>Properties of list elements can be referenced</a:t>
            </a:r>
            <a:endParaRPr lang="en-US" dirty="0"/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item for each list element</a:t>
            </a:r>
            <a:endParaRPr lang="en-US" dirty="0"/>
          </a:p>
          <a:p>
            <a:pPr lvl="1"/>
            <a:r>
              <a:rPr lang="en-US" dirty="0" smtClean="0"/>
              <a:t>Use the value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 from each list element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Delegates, Contexts, and Attached Properties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691272"/>
          </a:xfrm>
        </p:spPr>
        <p:txBody>
          <a:bodyPr>
            <a:normAutofit/>
          </a:bodyPr>
          <a:lstStyle/>
          <a:p>
            <a:r>
              <a:rPr lang="en-US" dirty="0"/>
              <a:t>Each property is exposed in </a:t>
            </a:r>
            <a:r>
              <a:rPr lang="en-US" dirty="0" smtClean="0"/>
              <a:t>one </a:t>
            </a:r>
            <a:r>
              <a:rPr lang="en-US" dirty="0"/>
              <a:t>context</a:t>
            </a:r>
          </a:p>
          <a:p>
            <a:pPr lvl="1"/>
            <a:r>
              <a:rPr lang="en-US" dirty="0"/>
              <a:t>Defines how the property can be accessed together with the scope </a:t>
            </a:r>
            <a:r>
              <a:rPr lang="en-US" dirty="0" smtClean="0"/>
              <a:t>rules </a:t>
            </a:r>
            <a:endParaRPr lang="en-US" dirty="0"/>
          </a:p>
          <a:p>
            <a:r>
              <a:rPr lang="en-US" dirty="0" smtClean="0"/>
              <a:t>Views, </a:t>
            </a:r>
            <a:r>
              <a:rPr lang="en-US" dirty="0" smtClean="0">
                <a:latin typeface="Courier New"/>
                <a:cs typeface="Courier New"/>
              </a:rPr>
              <a:t>Repeater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Instantiator</a:t>
            </a:r>
            <a:r>
              <a:rPr lang="en-US" dirty="0" smtClean="0"/>
              <a:t>, expose properties to delegate instances in </a:t>
            </a:r>
            <a:r>
              <a:rPr lang="en-US" dirty="0"/>
              <a:t>sub-contexts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This allows the parent to expose properties, visible in the sub-context only (</a:t>
            </a:r>
            <a:r>
              <a:rPr lang="en-US" dirty="0">
                <a:latin typeface="Courier New"/>
                <a:cs typeface="Courier New"/>
              </a:rPr>
              <a:t>index, </a:t>
            </a:r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modelData</a:t>
            </a:r>
            <a:r>
              <a:rPr lang="en-US" dirty="0" smtClean="0"/>
              <a:t> is exposed, if the model is a string or object list </a:t>
            </a:r>
          </a:p>
          <a:p>
            <a:r>
              <a:rPr lang="en-US" dirty="0" smtClean="0"/>
              <a:t>Views also provide attached properties to delegates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180644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name;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03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513803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fetches elements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nameModel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Using the delegate to display model elements 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items 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arranges them vertically </a:t>
            </a:r>
            <a:endParaRPr lang="en-US" dirty="0"/>
          </a:p>
          <a:p>
            <a:pPr lvl="1"/>
            <a:r>
              <a:rPr lang="en-US" dirty="0" smtClean="0"/>
              <a:t>Using anchors to make room for the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8059209" cy="396326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 dynamic list of items</a:t>
            </a:r>
            <a:endParaRPr lang="en-US" dirty="0"/>
          </a:p>
          <a:p>
            <a:r>
              <a:rPr lang="en-US" dirty="0" smtClean="0"/>
              <a:t>Items can be appended, inserted, removed and moved </a:t>
            </a:r>
            <a:endParaRPr lang="en-US" b="1" dirty="0" smtClean="0"/>
          </a:p>
          <a:p>
            <a:pPr lvl="1"/>
            <a:r>
              <a:rPr lang="en-US" b="1" dirty="0" smtClean="0"/>
              <a:t>Append </a:t>
            </a:r>
            <a:r>
              <a:rPr lang="en-US" dirty="0" smtClean="0"/>
              <a:t>item data using JavaScript dictionaries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bookmarkModel.append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({"title":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lineEdit.text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}) 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Remove </a:t>
            </a:r>
            <a:r>
              <a:rPr lang="en-US" dirty="0" smtClean="0"/>
              <a:t>items by index obtained from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bookmarkModel.remove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Move </a:t>
            </a:r>
            <a:r>
              <a:rPr lang="en-US" dirty="0" smtClean="0"/>
              <a:t>a number of items between two indices: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bookmarkModel.move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+ 1, number) 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Roles (item types) may be dynamic – </a:t>
            </a:r>
            <a:r>
              <a:rPr lang="en-US" dirty="0" err="1" smtClean="0">
                <a:latin typeface="Courier New"/>
                <a:cs typeface="Courier New"/>
              </a:rPr>
              <a:t>dynamicRoles</a:t>
            </a:r>
            <a:r>
              <a:rPr lang="en-US" dirty="0" smtClean="0"/>
              <a:t> property set to true </a:t>
            </a:r>
            <a:endParaRPr lang="en-US" dirty="0"/>
          </a:p>
          <a:p>
            <a:pPr lvl="1"/>
            <a:r>
              <a:rPr lang="en-US" dirty="0"/>
              <a:t>Strongly discouraged</a:t>
            </a:r>
          </a:p>
          <a:p>
            <a:pPr lvl="1"/>
            <a:r>
              <a:rPr lang="en-US" dirty="0"/>
              <a:t>Using dynamic roles is 4-6 times slower than using static ones </a:t>
            </a:r>
          </a:p>
          <a:p>
            <a:pPr lvl="1"/>
            <a:r>
              <a:rPr lang="en-US" dirty="0"/>
              <a:t>Use for example </a:t>
            </a:r>
            <a:r>
              <a:rPr lang="en-US" dirty="0" err="1">
                <a:latin typeface="Courier New"/>
                <a:cs typeface="Courier New"/>
              </a:rPr>
              <a:t>QVariantMap</a:t>
            </a:r>
            <a:r>
              <a:rPr lang="en-US" dirty="0"/>
              <a:t> instead</a:t>
            </a:r>
          </a:p>
          <a:p>
            <a:pPr lvl="1"/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4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 Hints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r>
              <a:rPr lang="en-US" b="1" dirty="0" smtClean="0"/>
              <a:t>Note: </a:t>
            </a:r>
            <a:r>
              <a:rPr lang="en-US" dirty="0" smtClean="0"/>
              <a:t>Model properties cannot shadow delegate properties</a:t>
            </a:r>
            <a:r>
              <a:rPr lang="en-US" dirty="0"/>
              <a:t>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33695"/>
            <a:ext cx="8209301" cy="1939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text; // Will not work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02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an Object </a:t>
            </a:r>
            <a:r>
              <a:rPr lang="en-US" dirty="0"/>
              <a:t>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02665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 smtClean="0"/>
              <a:t>Define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</a:t>
            </a:r>
            <a:endParaRPr lang="en-US" dirty="0"/>
          </a:p>
          <a:p>
            <a:pPr lvl="1"/>
            <a:r>
              <a:rPr lang="en-US" dirty="0" smtClean="0"/>
              <a:t>With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so it can be referenced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QtQml.Models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an Object </a:t>
            </a:r>
            <a:r>
              <a:rPr lang="en-US" dirty="0"/>
              <a:t>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16777"/>
            <a:ext cx="7513803" cy="762002"/>
          </a:xfrm>
        </p:spPr>
        <p:txBody>
          <a:bodyPr>
            <a:normAutofit/>
          </a:bodyPr>
          <a:lstStyle/>
          <a:p>
            <a:r>
              <a:rPr lang="en-US" dirty="0" smtClean="0"/>
              <a:t>Define child items</a:t>
            </a:r>
            <a:endParaRPr lang="en-US" dirty="0"/>
          </a:p>
          <a:p>
            <a:pPr lvl="1"/>
            <a:r>
              <a:rPr lang="en-US" dirty="0" smtClean="0"/>
              <a:t>These will be shown when required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39675"/>
              </p:ext>
            </p:extLst>
          </p:nvPr>
        </p:nvGraphicFramePr>
        <p:xfrm>
          <a:off x="423336" y="1024464"/>
          <a:ext cx="8246533" cy="35659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Introduction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to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and QML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Meet Qt Quick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Concepts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Composing </a:t>
                      </a:r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Uis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Nested Items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Graphical QML Types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Text Type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Anchor Layout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User Interactions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Mouse Input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Touch Input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Keyboard Input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Structures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Components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Modules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States and Transitions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 Conditions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Transitions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Attached properties are applied to </a:t>
            </a:r>
            <a:r>
              <a:rPr lang="en-US" sz="1800" dirty="0" smtClean="0"/>
              <a:t>QML </a:t>
            </a:r>
            <a:r>
              <a:rPr lang="en-US" sz="1800" dirty="0" smtClean="0"/>
              <a:t>objects without object creation: </a:t>
            </a:r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dirty="0" err="1">
                <a:solidFill>
                  <a:srgbClr val="328930"/>
                </a:solidFill>
                <a:latin typeface="Courier New"/>
                <a:cs typeface="Courier New"/>
              </a:rPr>
              <a:t>KeyNagivation.tab</a:t>
            </a:r>
            <a:r>
              <a:rPr lang="en-US" sz="1800" dirty="0">
                <a:solidFill>
                  <a:srgbClr val="328930"/>
                </a:solidFill>
              </a:rPr>
              <a:t> </a:t>
            </a:r>
            <a:r>
              <a:rPr lang="en-US" sz="1800" dirty="0"/>
              <a:t>is not a standard property of </a:t>
            </a:r>
            <a:r>
              <a:rPr lang="en-US" sz="1800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endParaRPr lang="en-US" sz="1800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r>
              <a:rPr lang="en-US" sz="1800" dirty="0"/>
              <a:t>Is a standard property that is attached to </a:t>
            </a:r>
            <a:r>
              <a:rPr lang="en-US" sz="1800" dirty="0" smtClean="0"/>
              <a:t>objects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Custom properties can be added to any </a:t>
            </a:r>
            <a:r>
              <a:rPr lang="en-US" sz="1800" dirty="0" smtClean="0"/>
              <a:t>object: 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31621"/>
            <a:ext cx="3707856" cy="1075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nextInput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077722" y="2041876"/>
            <a:ext cx="3657056" cy="1730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Circle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1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63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ObjectModel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….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Repeater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Object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114804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fetches items from the labels model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/>
              <a:t> arranges them vertically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370495"/>
          </a:xfrm>
        </p:spPr>
        <p:txBody>
          <a:bodyPr>
            <a:normAutofit/>
          </a:bodyPr>
          <a:lstStyle/>
          <a:p>
            <a:r>
              <a:rPr lang="en-US" dirty="0" smtClean="0"/>
              <a:t>QML models have named properties , used by views</a:t>
            </a:r>
          </a:p>
          <a:p>
            <a:r>
              <a:rPr lang="en-US" dirty="0" smtClean="0"/>
              <a:t>Hierarchical C++ models can be used with </a:t>
            </a:r>
            <a:r>
              <a:rPr lang="en-US" dirty="0" err="1" smtClean="0">
                <a:latin typeface="Courier New"/>
                <a:cs typeface="Courier New"/>
              </a:rPr>
              <a:t>DelegateModel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QtQml.Models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Provides </a:t>
            </a:r>
            <a:r>
              <a:rPr lang="en-US" dirty="0"/>
              <a:t>access to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model index (</a:t>
            </a:r>
            <a:r>
              <a:rPr lang="en-US" dirty="0" err="1">
                <a:latin typeface="Courier New"/>
                <a:cs typeface="Courier New"/>
              </a:rPr>
              <a:t>rootIndex</a:t>
            </a:r>
            <a:r>
              <a:rPr lang="en-US" dirty="0"/>
              <a:t>) also persistent ones</a:t>
            </a:r>
          </a:p>
          <a:p>
            <a:r>
              <a:rPr lang="en-US" dirty="0"/>
              <a:t>Provides </a:t>
            </a:r>
            <a:r>
              <a:rPr lang="en-US" dirty="0" smtClean="0"/>
              <a:t>navigation functions to access child items and parent items in the model hierarchy</a:t>
            </a:r>
            <a:endParaRPr lang="en-US" dirty="0"/>
          </a:p>
          <a:p>
            <a:pPr lvl="1"/>
            <a:r>
              <a:rPr lang="en-US" dirty="0" smtClean="0"/>
              <a:t>Navigate </a:t>
            </a:r>
            <a:r>
              <a:rPr lang="en-US" dirty="0"/>
              <a:t>down </a:t>
            </a:r>
            <a:r>
              <a:rPr lang="en-US" dirty="0" smtClean="0"/>
              <a:t>- </a:t>
            </a:r>
            <a:r>
              <a:rPr lang="en-US" dirty="0" err="1" smtClean="0">
                <a:latin typeface="Courier New"/>
                <a:cs typeface="Courier New"/>
              </a:rPr>
              <a:t>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Navigate up - </a:t>
            </a:r>
            <a:r>
              <a:rPr lang="en-US" dirty="0" err="1" smtClean="0">
                <a:latin typeface="Courier New"/>
                <a:cs typeface="Courier New"/>
              </a:rPr>
              <a:t>parentModelIndex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384365" y="1370838"/>
            <a:ext cx="8209301" cy="3695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u="sng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80"/>
                </a:solidFill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acceptedButtons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.RightButton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mouse</a:t>
            </a:r>
            <a:r>
              <a:rPr lang="en-US" dirty="0" err="1">
                <a:latin typeface="Courier New"/>
                <a:cs typeface="Courier New"/>
              </a:rPr>
              <a:t>.button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.LeftButton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model.hasModelChildren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+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level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</a:t>
            </a:r>
            <a:r>
              <a:rPr lang="en-US" dirty="0" err="1" smtClean="0">
                <a:latin typeface="Courier New"/>
                <a:cs typeface="Courier New"/>
              </a:rPr>
              <a:t>view.model.rootIndex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 smtClean="0">
                <a:latin typeface="Courier New"/>
                <a:cs typeface="Courier New"/>
              </a:rPr>
              <a:t>view.model.modelIndex</a:t>
            </a:r>
            <a:r>
              <a:rPr lang="en-US" dirty="0">
                <a:latin typeface="Courier New"/>
                <a:cs typeface="Courier New"/>
              </a:rPr>
              <a:t>(index)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</a:t>
            </a:r>
            <a:r>
              <a:rPr lang="en-US" sz="1400" dirty="0" smtClean="0">
                <a:latin typeface="Open Sans Light"/>
                <a:cs typeface="Open Sans Light"/>
              </a:rPr>
              <a:t>/hierarchical-model/</a:t>
            </a:r>
            <a:r>
              <a:rPr lang="en-US" sz="1400" dirty="0" smtClean="0">
                <a:latin typeface="Open Sans Light"/>
                <a:cs typeface="Open Sans Light"/>
              </a:rPr>
              <a:t>hierarchical-</a:t>
            </a:r>
            <a:r>
              <a:rPr lang="en-US" sz="1400" dirty="0" err="1" smtClean="0">
                <a:latin typeface="Open Sans Light"/>
                <a:cs typeface="Open Sans Light"/>
              </a:rPr>
              <a:t>model</a:t>
            </a:r>
            <a:r>
              <a:rPr lang="en-US" sz="1400" dirty="0" err="1" smtClean="0">
                <a:latin typeface="Open Sans Light"/>
                <a:cs typeface="Open Sans Light"/>
              </a:rPr>
              <a:t>.pro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02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Presenting Data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265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shows a classic list of </a:t>
            </a:r>
            <a:r>
              <a:rPr lang="en-US" dirty="0" smtClean="0"/>
              <a:t>items</a:t>
            </a:r>
            <a:endParaRPr lang="en-US" dirty="0"/>
          </a:p>
          <a:p>
            <a:pPr lvl="1"/>
            <a:r>
              <a:rPr lang="en-US" dirty="0" smtClean="0"/>
              <a:t>With horizontal or vertical placing of items </a:t>
            </a:r>
            <a:endParaRPr lang="en-US" dirty="0"/>
          </a:p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displays items in a </a:t>
            </a:r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Like an file manager's icon view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the model and delegate from before: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4"/>
            <a:ext cx="8209301" cy="3640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47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9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27868"/>
            <a:ext cx="7513803" cy="2167470"/>
          </a:xfrm>
        </p:spPr>
        <p:txBody>
          <a:bodyPr>
            <a:normAutofit/>
          </a:bodyPr>
          <a:lstStyle/>
          <a:p>
            <a:r>
              <a:rPr lang="en-US" dirty="0" smtClean="0"/>
              <a:t>No default delegate</a:t>
            </a:r>
            <a:endParaRPr lang="en-US" dirty="0"/>
          </a:p>
          <a:p>
            <a:r>
              <a:rPr lang="en-US" dirty="0" smtClean="0"/>
              <a:t>Unclipped views paint outside their areas</a:t>
            </a:r>
          </a:p>
          <a:p>
            <a:pPr lvl="1"/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clip</a:t>
            </a:r>
            <a:r>
              <a:rPr lang="en-US" dirty="0" smtClean="0"/>
              <a:t> property to enable clipping </a:t>
            </a:r>
          </a:p>
          <a:p>
            <a:r>
              <a:rPr lang="en-US" dirty="0" smtClean="0"/>
              <a:t>Views are positioned like other items </a:t>
            </a:r>
          </a:p>
          <a:p>
            <a:pPr lvl="1"/>
            <a:r>
              <a:rPr lang="en-US" dirty="0" smtClean="0"/>
              <a:t>The above view fills its parent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pic>
        <p:nvPicPr>
          <p:cNvPr id="12" name="Picture 11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0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By default,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Undecorated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flickable</a:t>
            </a:r>
            <a:r>
              <a:rPr lang="en-US" dirty="0" smtClean="0"/>
              <a:t> surface (can be dragged and flicked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To add decoration:</a:t>
            </a:r>
            <a:endParaRPr lang="en-US" dirty="0"/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item to show the current item </a:t>
            </a:r>
            <a:endParaRPr lang="en-US" dirty="0"/>
          </a:p>
          <a:p>
            <a:r>
              <a:rPr lang="en-US" dirty="0" smtClean="0"/>
              <a:t>To configure for navigation: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to allow keyboard navigation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also helps the user with navigation</a:t>
            </a:r>
            <a:endParaRPr lang="en-US" dirty="0"/>
          </a:p>
          <a:p>
            <a:pPr lvl="1"/>
            <a:r>
              <a:rPr lang="en-US" dirty="0" smtClean="0"/>
              <a:t>Unset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interactive</a:t>
            </a:r>
            <a:r>
              <a:rPr lang="en-US" dirty="0" smtClean="0"/>
              <a:t> to disable dragging and flicking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3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1015999"/>
            <a:ext cx="8209301" cy="4030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pink”</a:t>
            </a:r>
            <a:r>
              <a:rPr lang="en-US" dirty="0" smtClean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exposes its current item: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Recall that, in this case, each item has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re</a:t>
            </a:r>
            <a:r>
              <a:rPr lang="en-US" dirty="0"/>
              <a:t>-</a:t>
            </a:r>
            <a:r>
              <a:rPr lang="en-US" dirty="0" smtClean="0"/>
              <a:t>use the </a:t>
            </a:r>
            <a:r>
              <a:rPr lang="en-US" dirty="0" err="1" smtClean="0"/>
              <a:t>listView's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currentItem's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3"/>
            <a:ext cx="8209301" cy="245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endParaRPr lang="en-US" i="1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anchors.bottom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.bottom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"&lt;b&gt;"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+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r>
              <a:rPr lang="en-US" dirty="0" err="1" smtClean="0">
                <a:latin typeface="Courier New"/>
                <a:cs typeface="Courier New"/>
              </a:rPr>
              <a:t>.currentItem.text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+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"&lt;/b&gt;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current"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16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list-view-current-i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28" y="1625598"/>
            <a:ext cx="1192696" cy="18288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current.item.qml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4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Binding Properties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2963335"/>
            <a:ext cx="8726471" cy="2023156"/>
          </a:xfrm>
        </p:spPr>
        <p:txBody>
          <a:bodyPr>
            <a:normAutofit/>
          </a:bodyPr>
          <a:lstStyle/>
          <a:p>
            <a:r>
              <a:rPr lang="en-US" dirty="0"/>
              <a:t>Properties can </a:t>
            </a:r>
            <a:r>
              <a:rPr lang="en-US" dirty="0" smtClean="0"/>
              <a:t>contain JavaScript </a:t>
            </a:r>
            <a:r>
              <a:rPr lang="en-US" dirty="0"/>
              <a:t>expressions </a:t>
            </a:r>
          </a:p>
          <a:p>
            <a:pPr lvl="1"/>
            <a:r>
              <a:rPr lang="en-US" dirty="0"/>
              <a:t>See above: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is  twice 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 </a:t>
            </a:r>
          </a:p>
          <a:p>
            <a:r>
              <a:rPr lang="en-US" dirty="0"/>
              <a:t>Not just initial assignments</a:t>
            </a:r>
          </a:p>
          <a:p>
            <a:r>
              <a:rPr lang="en-US" dirty="0"/>
              <a:t>Expressions are re-evaluated when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Note! JavaScript assignment operator ‘=‘ is not a binding</a:t>
            </a:r>
          </a:p>
          <a:p>
            <a:pPr lvl="1"/>
            <a:r>
              <a:rPr lang="en-US" dirty="0" smtClean="0"/>
              <a:t>Assignment: </a:t>
            </a:r>
            <a:r>
              <a:rPr lang="en-US" dirty="0" smtClean="0">
                <a:latin typeface="Courier New"/>
                <a:cs typeface="Courier New"/>
              </a:rPr>
              <a:t>width = height * 2 // No re-evaluation</a:t>
            </a:r>
          </a:p>
          <a:p>
            <a:pPr lvl="1"/>
            <a:r>
              <a:rPr lang="en-US" dirty="0" smtClean="0"/>
              <a:t>Assignment to a binding:</a:t>
            </a:r>
            <a:r>
              <a:rPr lang="en-US" dirty="0" smtClean="0"/>
              <a:t> </a:t>
            </a:r>
            <a:r>
              <a:rPr lang="en-US" dirty="0" smtClean="0">
                <a:latin typeface="Courier New"/>
                <a:cs typeface="Courier New"/>
              </a:rPr>
              <a:t>width = </a:t>
            </a:r>
            <a:r>
              <a:rPr lang="en-US" dirty="0" err="1" smtClean="0">
                <a:latin typeface="Courier New"/>
                <a:cs typeface="Courier New"/>
              </a:rPr>
              <a:t>Qt.binding</a:t>
            </a:r>
            <a:r>
              <a:rPr lang="en-US" dirty="0" smtClean="0">
                <a:latin typeface="Courier New"/>
                <a:cs typeface="Courier New"/>
              </a:rPr>
              <a:t>(function() { return height * 2; } 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737144" y="984954"/>
            <a:ext cx="7884745" cy="1780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latin typeface="Courier New"/>
                <a:cs typeface="Courier New"/>
              </a:rPr>
              <a:t>: </a:t>
            </a:r>
            <a:r>
              <a:rPr lang="en-US" dirty="0" err="1" smtClean="0">
                <a:latin typeface="Courier New"/>
                <a:cs typeface="Courier New"/>
              </a:rPr>
              <a:t>parent.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56" y="3153833"/>
            <a:ext cx="2709333" cy="1504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expressions.qml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41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 smtClean="0"/>
              <a:t>Data in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be ordered by section </a:t>
            </a:r>
          </a:p>
          <a:p>
            <a:r>
              <a:rPr lang="en-US" dirty="0" smtClean="0"/>
              <a:t>Categorize the list items by </a:t>
            </a:r>
          </a:p>
          <a:p>
            <a:pPr lvl="1"/>
            <a:r>
              <a:rPr lang="en-US" dirty="0" smtClean="0"/>
              <a:t>Choosing a property name; e.g.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team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Adding this property to 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Storing the section in this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06417"/>
            <a:ext cx="8209301" cy="2170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"Graphics"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list-view-s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06" y="2818334"/>
            <a:ext cx="1159818" cy="16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section.property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Refer to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holding the section name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section.criteria</a:t>
            </a:r>
            <a:r>
              <a:rPr lang="en-US" dirty="0" smtClean="0"/>
              <a:t> to control what to show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ViewSection.FullString</a:t>
            </a:r>
            <a:r>
              <a:rPr lang="en-US" dirty="0" smtClean="0"/>
              <a:t> for complete section name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ViewSection.FirstCharacter</a:t>
            </a:r>
            <a:r>
              <a:rPr lang="en-US" dirty="0" smtClean="0"/>
              <a:t> for alphabetical groupings </a:t>
            </a:r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 a delegate for section headings </a:t>
            </a:r>
          </a:p>
          <a:p>
            <a:pPr lvl="1"/>
            <a:r>
              <a:rPr lang="en-US" dirty="0" smtClean="0"/>
              <a:t>Either include it inline or reference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3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team”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section.criteria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ViewSection</a:t>
            </a:r>
            <a:r>
              <a:rPr lang="en-US" dirty="0" err="1">
                <a:latin typeface="Courier New"/>
                <a:cs typeface="Courier New"/>
              </a:rPr>
              <a:t>.FullString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section.delegate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"#b0dfb0"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font.bold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334932"/>
            <a:ext cx="7513803" cy="66040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r>
              <a:rPr lang="en-US" dirty="0" smtClean="0"/>
              <a:t> is defined like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delegate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list model with items: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string properties to use in the delegate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1"/>
            <a:ext cx="8209301" cy="188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"rocket"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"clear"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arrow.svg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"arrow"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latin typeface="Open Sans Light"/>
                <a:cs typeface="Open Sans Light"/>
              </a:rPr>
              <a:t>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-presenting-data/ex-models-views/list-model-grid-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</a:t>
            </a:r>
            <a:r>
              <a:rPr lang="en-US" dirty="0" smtClean="0"/>
              <a:t>delegate: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0"/>
            <a:ext cx="8209301" cy="344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delegateImage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fillMode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err="1">
                <a:latin typeface="Courier New"/>
                <a:cs typeface="Courier New"/>
              </a:rPr>
              <a:t>.PreserveAspectFit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130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7513803" cy="1100666"/>
          </a:xfrm>
        </p:spPr>
        <p:txBody>
          <a:bodyPr>
            <a:normAutofit/>
          </a:bodyPr>
          <a:lstStyle/>
          <a:p>
            <a:r>
              <a:rPr lang="en-US" dirty="0" smtClean="0"/>
              <a:t>The same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set up</a:t>
            </a:r>
          </a:p>
          <a:p>
            <a:r>
              <a:rPr lang="en-US" dirty="0" smtClean="0"/>
              <a:t>Uses data from a list model </a:t>
            </a:r>
            <a:endParaRPr lang="en-US" dirty="0"/>
          </a:p>
          <a:p>
            <a:pPr lvl="1"/>
            <a:r>
              <a:rPr lang="en-US" dirty="0" smtClean="0"/>
              <a:t>Not like </a:t>
            </a:r>
            <a:r>
              <a:rPr lang="en-US" dirty="0" err="1" smtClean="0"/>
              <a:t>Qt's</a:t>
            </a:r>
            <a:r>
              <a:rPr lang="en-US" dirty="0" smtClean="0"/>
              <a:t> table view</a:t>
            </a:r>
            <a:endParaRPr lang="en-US" dirty="0"/>
          </a:p>
          <a:p>
            <a:pPr lvl="1"/>
            <a:r>
              <a:rPr lang="en-US" dirty="0" smtClean="0"/>
              <a:t>More like </a:t>
            </a:r>
            <a:r>
              <a:rPr lang="en-US" dirty="0" err="1" smtClean="0"/>
              <a:t>Qt's</a:t>
            </a:r>
            <a:r>
              <a:rPr lang="en-US" dirty="0" smtClean="0"/>
              <a:t> list view in icon mode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pic>
        <p:nvPicPr>
          <p:cNvPr id="4" name="Picture 3" descr="list-model-grid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90" y="1117600"/>
            <a:ext cx="1439333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016000"/>
            <a:ext cx="8667965" cy="4139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Undecorated and a </a:t>
            </a:r>
            <a:r>
              <a:rPr lang="en-US" dirty="0" err="1" smtClean="0"/>
              <a:t>flickable</a:t>
            </a:r>
            <a:r>
              <a:rPr lang="en-US" dirty="0" smtClean="0"/>
              <a:t> surface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add decoration:</a:t>
            </a:r>
            <a:endParaRPr lang="en-US" dirty="0"/>
          </a:p>
          <a:p>
            <a:pPr lvl="1"/>
            <a:r>
              <a:rPr lang="en-US" dirty="0" smtClean="0"/>
              <a:t>Define header and footer</a:t>
            </a:r>
            <a:endParaRPr lang="en-US" dirty="0"/>
          </a:p>
          <a:p>
            <a:pPr lvl="1"/>
            <a:r>
              <a:rPr lang="en-US" dirty="0" smtClean="0"/>
              <a:t>Define highlight item to show the </a:t>
            </a:r>
            <a:r>
              <a:rPr lang="en-US" dirty="0"/>
              <a:t>current item </a:t>
            </a:r>
          </a:p>
          <a:p>
            <a:endParaRPr lang="en-US" dirty="0" smtClean="0"/>
          </a:p>
          <a:p>
            <a:r>
              <a:rPr lang="en-US" dirty="0" smtClean="0"/>
              <a:t>To configure for navigation:</a:t>
            </a:r>
            <a:endParaRPr lang="en-US" dirty="0"/>
          </a:p>
          <a:p>
            <a:pPr lvl="1"/>
            <a:r>
              <a:rPr lang="en-US" dirty="0" smtClean="0"/>
              <a:t>Set focus to allow keyboard navigation </a:t>
            </a:r>
          </a:p>
          <a:p>
            <a:pPr lvl="1"/>
            <a:r>
              <a:rPr lang="en-US" dirty="0" smtClean="0"/>
              <a:t>Highlight also helps the user with navigation</a:t>
            </a:r>
            <a:endParaRPr lang="en-US" dirty="0"/>
          </a:p>
          <a:p>
            <a:pPr lvl="1"/>
            <a:r>
              <a:rPr lang="en-US" dirty="0" smtClean="0"/>
              <a:t>Unset interactive to disable dragging and flicking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pic>
        <p:nvPicPr>
          <p:cNvPr id="10" name="Picture 9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-presenting-data/ex-models-views/grid-view-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83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"pink"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pic>
        <p:nvPicPr>
          <p:cNvPr id="7" name="Picture 6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Contacts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406318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ListItemModel</a:t>
            </a:r>
            <a:r>
              <a:rPr lang="en-US" dirty="0" smtClean="0"/>
              <a:t>, fill it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objects, </a:t>
            </a:r>
            <a:r>
              <a:rPr lang="en-US" dirty="0"/>
              <a:t>each with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file</a:t>
            </a:r>
            <a:r>
              <a:rPr lang="en-US" dirty="0" smtClean="0"/>
              <a:t> property referring to an image </a:t>
            </a:r>
            <a:endParaRPr lang="en-US" dirty="0"/>
          </a:p>
          <a:p>
            <a:pPr fontAlgn="auto"/>
            <a:r>
              <a:rPr lang="en-US" dirty="0" smtClean="0"/>
              <a:t>Add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</a:t>
            </a:r>
            <a:r>
              <a:rPr lang="en-US" dirty="0"/>
              <a:t>to use as a delegate </a:t>
            </a:r>
          </a:p>
          <a:p>
            <a:pPr fontAlgn="auto"/>
            <a:r>
              <a:rPr lang="en-US" dirty="0" smtClean="0"/>
              <a:t>Add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 smtClean="0"/>
              <a:t> properties to the view </a:t>
            </a:r>
            <a:endParaRPr lang="en-US" dirty="0"/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 smtClean="0"/>
              <a:t> to the delegate </a:t>
            </a:r>
            <a:endParaRPr lang="en-US" dirty="0"/>
          </a:p>
          <a:p>
            <a:pPr lvl="1" fontAlgn="auto"/>
            <a:r>
              <a:rPr lang="en-US" dirty="0" smtClean="0"/>
              <a:t>Activate the state when the delegate item is current </a:t>
            </a:r>
            <a:endParaRPr lang="en-US" dirty="0"/>
          </a:p>
          <a:p>
            <a:pPr lvl="1" fontAlgn="auto"/>
            <a:r>
              <a:rPr lang="en-US" dirty="0" smtClean="0"/>
              <a:t>Use a state condition with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ListView.isCurrentItem</a:t>
            </a:r>
            <a:r>
              <a:rPr lang="en-US" dirty="0" smtClean="0"/>
              <a:t> attached property </a:t>
            </a:r>
            <a:endParaRPr lang="en-US" dirty="0"/>
          </a:p>
          <a:p>
            <a:pPr lvl="1" fontAlgn="auto"/>
            <a:r>
              <a:rPr lang="en-US" dirty="0" smtClean="0"/>
              <a:t>Make a transition that animates the height of the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pic>
        <p:nvPicPr>
          <p:cNvPr id="4" name="Picture 3" descr="conta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29" y="1370838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XML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49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Identifying </a:t>
            </a:r>
            <a:r>
              <a:rPr lang="en-US" dirty="0" smtClean="0"/>
              <a:t>Objects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property defines an identity for </a:t>
            </a:r>
            <a:r>
              <a:rPr lang="en-US" dirty="0" smtClean="0"/>
              <a:t>a QML object</a:t>
            </a:r>
            <a:endParaRPr lang="en-US" dirty="0"/>
          </a:p>
          <a:p>
            <a:r>
              <a:rPr lang="en-US" dirty="0"/>
              <a:t>Lets other </a:t>
            </a:r>
            <a:r>
              <a:rPr lang="en-US" dirty="0" smtClean="0"/>
              <a:t>objects refer </a:t>
            </a:r>
            <a:r>
              <a:rPr lang="en-US" dirty="0"/>
              <a:t>to it</a:t>
            </a:r>
          </a:p>
          <a:p>
            <a:pPr lvl="1"/>
            <a:r>
              <a:rPr lang="en-US" dirty="0"/>
              <a:t>For relative alignment and positioning </a:t>
            </a:r>
          </a:p>
          <a:p>
            <a:pPr lvl="1"/>
            <a:r>
              <a:rPr lang="en-US" dirty="0"/>
              <a:t>To use its properties</a:t>
            </a:r>
          </a:p>
          <a:p>
            <a:pPr lvl="1"/>
            <a:r>
              <a:rPr lang="en-US" dirty="0"/>
              <a:t>To change its properties (e.g., for animation)</a:t>
            </a:r>
          </a:p>
          <a:p>
            <a:pPr lvl="1"/>
            <a:r>
              <a:rPr lang="en-US" dirty="0"/>
              <a:t>For re-use of common </a:t>
            </a:r>
            <a:r>
              <a:rPr lang="en-US" dirty="0" smtClean="0"/>
              <a:t>types (</a:t>
            </a:r>
            <a:r>
              <a:rPr lang="en-US" dirty="0"/>
              <a:t>e.g., gradients, images) </a:t>
            </a:r>
          </a:p>
          <a:p>
            <a:r>
              <a:rPr lang="en-US" dirty="0"/>
              <a:t>Used to </a:t>
            </a:r>
            <a:r>
              <a:rPr lang="en-US" i="1" dirty="0"/>
              <a:t>create relationships </a:t>
            </a:r>
            <a:r>
              <a:rPr lang="en-US" dirty="0"/>
              <a:t>between </a:t>
            </a:r>
            <a:r>
              <a:rPr lang="en-US" dirty="0" smtClean="0"/>
              <a:t>objects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Property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binding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29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List 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Many data sources provide data in XML formats </a:t>
            </a:r>
            <a:endParaRPr lang="en-US" dirty="0"/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used to supply XML data to views </a:t>
            </a:r>
          </a:p>
          <a:p>
            <a:pPr lvl="1"/>
            <a:r>
              <a:rPr lang="en-US" dirty="0" smtClean="0"/>
              <a:t>Using a mechanism that maps data to properties 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XPath</a:t>
            </a:r>
            <a:r>
              <a:rPr lang="en-US" dirty="0" smtClean="0"/>
              <a:t> queries </a:t>
            </a:r>
            <a:endParaRPr lang="en-US" dirty="0"/>
          </a:p>
          <a:p>
            <a:r>
              <a:rPr lang="en-US" dirty="0" smtClean="0"/>
              <a:t>Views and delegates do not need to know about XML </a:t>
            </a:r>
          </a:p>
          <a:p>
            <a:pPr lvl="1"/>
            <a:r>
              <a:rPr lang="en-US" dirty="0" smtClean="0"/>
              <a:t>Use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 smtClean="0"/>
              <a:t> to access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4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XmlListModel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items.xml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"//item"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"link"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"@link/string()"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04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 smtClean="0"/>
              <a:t> property so the model can be referenced</a:t>
            </a:r>
          </a:p>
          <a:p>
            <a:r>
              <a:rPr lang="en-US" dirty="0" smtClean="0"/>
              <a:t>Specify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of the XML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query</a:t>
            </a:r>
            <a:r>
              <a:rPr lang="en-US" dirty="0" smtClean="0"/>
              <a:t> identifies pieces of data in the model</a:t>
            </a:r>
            <a:endParaRPr lang="en-US" dirty="0"/>
          </a:p>
          <a:p>
            <a:r>
              <a:rPr lang="en-US" dirty="0" smtClean="0"/>
              <a:t>Each piece of data is queried by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instances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-presenting-data/ex-models-views/xml-list-</a:t>
            </a:r>
            <a:r>
              <a:rPr lang="en-US" sz="1400" dirty="0" err="1">
                <a:latin typeface="Open Sans Light"/>
                <a:cs typeface="Open Sans Light"/>
              </a:rPr>
              <a:t>model.qml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1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793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associates names with data obtained using </a:t>
            </a:r>
            <a:r>
              <a:rPr lang="en-US" dirty="0" err="1"/>
              <a:t>XPath</a:t>
            </a:r>
            <a:r>
              <a:rPr lang="en-US" dirty="0"/>
              <a:t> </a:t>
            </a:r>
            <a:r>
              <a:rPr lang="en-US" dirty="0" smtClean="0"/>
              <a:t>queries</a:t>
            </a:r>
          </a:p>
          <a:p>
            <a:r>
              <a:rPr lang="en-US" dirty="0" smtClean="0"/>
              <a:t>Made available to delegates as properties </a:t>
            </a:r>
          </a:p>
          <a:p>
            <a:pPr lvl="1"/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 smtClean="0"/>
              <a:t> in the above example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pic>
        <p:nvPicPr>
          <p:cNvPr id="4" name="Picture 3" descr="xml-list-model-xml-ro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69056"/>
            <a:ext cx="6819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113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TitleDelegate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186290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 smtClean="0"/>
              <a:t>Specify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model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delegate</a:t>
            </a:r>
            <a:r>
              <a:rPr lang="en-US" dirty="0" smtClean="0"/>
              <a:t> as usual</a:t>
            </a:r>
            <a:endParaRPr lang="en-US" dirty="0"/>
          </a:p>
          <a:p>
            <a:r>
              <a:rPr lang="en-US" dirty="0" smtClean="0"/>
              <a:t>Ensure that the view is positioned and given a size</a:t>
            </a:r>
            <a:endParaRPr lang="en-US" dirty="0"/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TitleDelegate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defined in </a:t>
            </a:r>
            <a:r>
              <a:rPr lang="en-US" dirty="0" err="1" smtClean="0">
                <a:latin typeface="Courier New"/>
                <a:cs typeface="Courier New"/>
              </a:rPr>
              <a:t>TitleDelegate.qml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Must be defined using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type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</a:t>
            </a:r>
            <a:r>
              <a:rPr lang="en-US" sz="1400" dirty="0" err="1">
                <a:latin typeface="Open Sans Light"/>
                <a:cs typeface="Open Sans Light"/>
              </a:rPr>
              <a:t>TitleDelegate.qml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8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17222"/>
            <a:ext cx="8209301" cy="365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.max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"#505060"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"#8080b0"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8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title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link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510"/>
            <a:ext cx="7513803" cy="849488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parent</a:t>
            </a:r>
            <a:r>
              <a:rPr lang="en-US" dirty="0" smtClean="0"/>
              <a:t> </a:t>
            </a:r>
            <a:r>
              <a:rPr lang="en-US" dirty="0"/>
              <a:t>refers to the view where it is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 smtClean="0"/>
              <a:t> are properties exported by the model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Views Revisited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95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views are based on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Flickable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</a:t>
            </a:r>
          </a:p>
          <a:p>
            <a:pPr lvl="1"/>
            <a:r>
              <a:rPr lang="en-US" dirty="0"/>
              <a:t>Children will be parented to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</a:t>
            </a:r>
            <a:r>
              <a:rPr lang="en-US" dirty="0" smtClean="0"/>
              <a:t>property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Define the flicking behavior or disable it completely with </a:t>
            </a:r>
            <a:r>
              <a:rPr lang="en-US" dirty="0">
                <a:latin typeface="Courier New"/>
                <a:cs typeface="Courier New"/>
              </a:rPr>
              <a:t>interactive: false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flickDirection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flickDeceleration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horizontalVelocity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verticalVelocity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boundsBehavior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StopAtBounds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DragOverBounds</a:t>
            </a:r>
            <a:r>
              <a:rPr lang="en-US" dirty="0">
                <a:latin typeface="Courier New" pitchFamily="49" charset="0"/>
              </a:rPr>
              <a:t>), </a:t>
            </a:r>
            <a:r>
              <a:rPr lang="en-US" dirty="0" err="1">
                <a:latin typeface="Courier New" pitchFamily="49" charset="0"/>
              </a:rPr>
              <a:t>pixelAligned</a:t>
            </a:r>
            <a:r>
              <a:rPr lang="en-US" dirty="0">
                <a:latin typeface="Courier New" pitchFamily="49" charset="0"/>
              </a:rPr>
              <a:t>, rebound, </a:t>
            </a:r>
            <a:r>
              <a:rPr lang="en-US" dirty="0" smtClean="0">
                <a:latin typeface="Courier New" pitchFamily="49" charset="0"/>
              </a:rPr>
              <a:t>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Key navigation of the highlighted item does not wrap around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k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eyNavigationWraps</a:t>
            </a:r>
            <a:r>
              <a:rPr lang="en-US" dirty="0" smtClean="0"/>
              <a:t> to true to change this behavior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highlight can be constrained</a:t>
            </a:r>
            <a:endParaRPr lang="en-US" dirty="0"/>
          </a:p>
          <a:p>
            <a:pPr lvl="1"/>
            <a:r>
              <a:rPr lang="en-US" dirty="0" smtClean="0"/>
              <a:t>Set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Value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ListView.ApplyRange</a:t>
            </a:r>
            <a:r>
              <a:rPr lang="en-US" dirty="0" smtClean="0"/>
              <a:t> tries </a:t>
            </a:r>
            <a:r>
              <a:rPr lang="en-US" dirty="0"/>
              <a:t>to keep the highlight in a given area </a:t>
            </a:r>
            <a:endParaRPr lang="en-US" dirty="0" smtClean="0"/>
          </a:p>
          <a:p>
            <a:pPr lvl="1"/>
            <a:r>
              <a:rPr lang="en-US" dirty="0" smtClean="0"/>
              <a:t>Value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ListView.StrictlyEnforceRange</a:t>
            </a:r>
            <a:r>
              <a:rPr lang="en-US" dirty="0" smtClean="0"/>
              <a:t> keeps </a:t>
            </a:r>
            <a:r>
              <a:rPr lang="en-US" dirty="0"/>
              <a:t>the highlight stationary, moves the items around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.ApplyRange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View tries to keep the highlight within range </a:t>
            </a:r>
            <a:endParaRPr lang="en-US" dirty="0"/>
          </a:p>
          <a:p>
            <a:pPr fontAlgn="auto"/>
            <a:r>
              <a:rPr lang="en-US" dirty="0" smtClean="0"/>
              <a:t>Highlight may leave the range to cover end </a:t>
            </a:r>
            <a:r>
              <a:rPr lang="en-US" dirty="0"/>
              <a:t>items </a:t>
            </a:r>
            <a:endParaRPr lang="en-US" dirty="0" smtClean="0"/>
          </a:p>
          <a:p>
            <a:pPr fontAlgn="auto"/>
            <a:r>
              <a:rPr lang="en-US" dirty="0" smtClean="0"/>
              <a:t>Properties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should</a:t>
            </a:r>
            <a:endParaRPr lang="en-US" dirty="0"/>
          </a:p>
          <a:p>
            <a:pPr lvl="1"/>
            <a:r>
              <a:rPr lang="en-US" dirty="0" smtClean="0"/>
              <a:t>Hold coordinates within the view</a:t>
            </a:r>
            <a:endParaRPr lang="en-US" dirty="0"/>
          </a:p>
          <a:p>
            <a:pPr lvl="1"/>
            <a:r>
              <a:rPr lang="en-US" dirty="0" smtClean="0"/>
              <a:t>Differ by the height</a:t>
            </a:r>
            <a:r>
              <a:rPr lang="en-US" dirty="0"/>
              <a:t>/</a:t>
            </a:r>
            <a:r>
              <a:rPr lang="en-US" dirty="0" smtClean="0"/>
              <a:t>width of an item or more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pic>
        <p:nvPicPr>
          <p:cNvPr id="7" name="Picture 6" descr="list-view-highlight-range-ap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4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apply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4" y="2742133"/>
            <a:ext cx="1660534" cy="16605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apply.qml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39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 smtClean="0">
                <a:latin typeface="Courier New"/>
                <a:cs typeface="Courier New"/>
              </a:rPr>
              <a:t>.StrictlyEnforceRange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762958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View always keeps the highlight within range </a:t>
            </a:r>
            <a:endParaRPr lang="en-US" dirty="0"/>
          </a:p>
          <a:p>
            <a:pPr fontAlgn="auto"/>
            <a:r>
              <a:rPr lang="en-US" dirty="0" smtClean="0"/>
              <a:t>View may scroll past its end to keep the highlight </a:t>
            </a:r>
            <a:r>
              <a:rPr lang="en-US" dirty="0"/>
              <a:t>in range </a:t>
            </a:r>
          </a:p>
          <a:p>
            <a:pPr fontAlgn="auto"/>
            <a:r>
              <a:rPr lang="en-US" dirty="0" smtClean="0"/>
              <a:t>Properties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smtClean="0"/>
              <a:t>should</a:t>
            </a:r>
            <a:endParaRPr lang="en-US" dirty="0"/>
          </a:p>
          <a:p>
            <a:pPr lvl="1"/>
            <a:r>
              <a:rPr lang="en-US" dirty="0" smtClean="0"/>
              <a:t>Hold coordinates within the view</a:t>
            </a:r>
            <a:endParaRPr lang="en-US" dirty="0"/>
          </a:p>
          <a:p>
            <a:pPr lvl="1"/>
            <a:r>
              <a:rPr lang="en-US" dirty="0" smtClean="0"/>
              <a:t>Differ by the height</a:t>
            </a:r>
            <a:r>
              <a:rPr lang="en-US" dirty="0"/>
              <a:t>/</a:t>
            </a:r>
            <a:r>
              <a:rPr lang="en-US" dirty="0" smtClean="0"/>
              <a:t>width of an item or more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pic>
        <p:nvPicPr>
          <p:cNvPr id="4" name="Picture 3" descr="list-view-highlight-range-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3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strict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66" y="2742133"/>
            <a:ext cx="1575867" cy="15758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strict.qml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76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Views create </a:t>
            </a:r>
            <a:r>
              <a:rPr lang="en-US" dirty="0" smtClean="0"/>
              <a:t>delegates </a:t>
            </a:r>
            <a:r>
              <a:rPr lang="en-US" dirty="0" smtClean="0"/>
              <a:t>to display data</a:t>
            </a:r>
            <a:endParaRPr lang="en-US" dirty="0"/>
          </a:p>
          <a:p>
            <a:pPr lvl="1"/>
            <a:r>
              <a:rPr lang="en-US" dirty="0" smtClean="0"/>
              <a:t>Delegates are only created when they are needed </a:t>
            </a:r>
          </a:p>
          <a:p>
            <a:pPr lvl="1"/>
            <a:r>
              <a:rPr lang="en-US" dirty="0" smtClean="0"/>
              <a:t>Delegates are destroyed when no longer visible</a:t>
            </a:r>
            <a:endParaRPr lang="en-US" dirty="0"/>
          </a:p>
          <a:p>
            <a:pPr lvl="1"/>
            <a:r>
              <a:rPr lang="en-US" dirty="0" smtClean="0"/>
              <a:t>This can impact performance </a:t>
            </a:r>
            <a:endParaRPr lang="en-US" dirty="0"/>
          </a:p>
          <a:p>
            <a:r>
              <a:rPr lang="en-US" dirty="0" smtClean="0"/>
              <a:t>Delegates can be cached to improve performance </a:t>
            </a:r>
          </a:p>
          <a:p>
            <a:pPr lvl="1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cacheBuffer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the maximum number of delegates to keep (calculated as a multiply of the height of the delegate)</a:t>
            </a:r>
          </a:p>
          <a:p>
            <a:pPr lvl="1"/>
            <a:r>
              <a:rPr lang="en-US" dirty="0" smtClean="0"/>
              <a:t>Trades memory usage for performance</a:t>
            </a:r>
            <a:endParaRPr lang="en-US" dirty="0"/>
          </a:p>
          <a:p>
            <a:pPr lvl="1"/>
            <a:r>
              <a:rPr lang="en-US" dirty="0" smtClean="0"/>
              <a:t>Useful if it is expensive to create delegates; for example </a:t>
            </a:r>
          </a:p>
          <a:p>
            <a:pPr lvl="2"/>
            <a:r>
              <a:rPr lang="en-US" dirty="0" smtClean="0"/>
              <a:t>When obtaining data over a network</a:t>
            </a:r>
            <a:endParaRPr lang="en-US" dirty="0"/>
          </a:p>
          <a:p>
            <a:pPr lvl="2"/>
            <a:r>
              <a:rPr lang="en-US" dirty="0" smtClean="0"/>
              <a:t>When delegates require complex rendering </a:t>
            </a:r>
            <a:endParaRPr lang="en-US" dirty="0" smtClean="0"/>
          </a:p>
          <a:p>
            <a:r>
              <a:rPr lang="en-US" dirty="0" smtClean="0"/>
              <a:t>Avoid heavy and complicated delegates</a:t>
            </a:r>
          </a:p>
          <a:p>
            <a:pPr lvl="1"/>
            <a:r>
              <a:rPr lang="en-US" dirty="0" smtClean="0"/>
              <a:t>Heavy part</a:t>
            </a:r>
            <a:r>
              <a:rPr lang="en-US" dirty="0" smtClean="0"/>
              <a:t> of the delegate can be loaded on demand using </a:t>
            </a:r>
            <a:r>
              <a:rPr lang="en-US" dirty="0" smtClean="0">
                <a:latin typeface="Courier New"/>
                <a:cs typeface="Courier New"/>
              </a:rPr>
              <a:t>Loader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Identities </a:t>
            </a:r>
            <a:endParaRPr lang="en-US" noProof="0" dirty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39588" y="1018824"/>
            <a:ext cx="8209301" cy="3680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115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3" y="1159935"/>
            <a:ext cx="2963335" cy="1034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identity.qml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73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Quick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5245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Qt Quick Designer</a:t>
            </a:r>
          </a:p>
          <a:p>
            <a:r>
              <a:rPr lang="en-US" dirty="0" smtClean="0"/>
              <a:t>Qt Quick Controls</a:t>
            </a:r>
            <a:endParaRPr lang="en-US" dirty="0"/>
          </a:p>
          <a:p>
            <a:r>
              <a:rPr lang="en-US" dirty="0" smtClean="0"/>
              <a:t>Application Window</a:t>
            </a:r>
          </a:p>
          <a:p>
            <a:r>
              <a:rPr lang="en-US" dirty="0" smtClean="0"/>
              <a:t>Controls and Views </a:t>
            </a:r>
            <a:endParaRPr lang="en-US" dirty="0" smtClean="0"/>
          </a:p>
          <a:p>
            <a:r>
              <a:rPr lang="en-US" dirty="0"/>
              <a:t>Layouts</a:t>
            </a:r>
          </a:p>
          <a:p>
            <a:r>
              <a:rPr lang="en-US" dirty="0" smtClean="0"/>
              <a:t>Styling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Qt Quick Designer</a:t>
            </a:r>
          </a:p>
          <a:p>
            <a:pPr lvl="1"/>
            <a:r>
              <a:rPr lang="en-US" dirty="0" smtClean="0"/>
              <a:t>UI design and layout</a:t>
            </a:r>
          </a:p>
          <a:p>
            <a:pPr lvl="1"/>
            <a:r>
              <a:rPr lang="en-US" dirty="0" smtClean="0"/>
              <a:t>Forms and components </a:t>
            </a:r>
            <a:endParaRPr lang="en-US" dirty="0" smtClean="0"/>
          </a:p>
          <a:p>
            <a:r>
              <a:rPr lang="en-US" dirty="0" smtClean="0"/>
              <a:t>Essential controls</a:t>
            </a:r>
            <a:endParaRPr lang="en-US" dirty="0" smtClean="0"/>
          </a:p>
          <a:p>
            <a:pPr lvl="1"/>
            <a:r>
              <a:rPr lang="en-US" dirty="0" smtClean="0"/>
              <a:t>Application window</a:t>
            </a:r>
          </a:p>
          <a:p>
            <a:pPr lvl="1"/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Views</a:t>
            </a:r>
            <a:endParaRPr lang="en-US" dirty="0"/>
          </a:p>
          <a:p>
            <a:r>
              <a:rPr lang="en-US" dirty="0" smtClean="0"/>
              <a:t>Layouts</a:t>
            </a:r>
            <a:endParaRPr lang="en-US" dirty="0" smtClean="0"/>
          </a:p>
          <a:p>
            <a:pPr lvl="1"/>
            <a:r>
              <a:rPr lang="en-US" dirty="0" smtClean="0"/>
              <a:t>How to create expandable controls</a:t>
            </a:r>
          </a:p>
          <a:p>
            <a:pPr lvl="1"/>
            <a:r>
              <a:rPr lang="en-US" dirty="0" smtClean="0"/>
              <a:t>Differences between anchors, positioners and </a:t>
            </a:r>
            <a:r>
              <a:rPr lang="en-US" dirty="0" err="1" smtClean="0"/>
              <a:t>QtQuick</a:t>
            </a:r>
            <a:r>
              <a:rPr lang="en-US" dirty="0" smtClean="0"/>
              <a:t> Layouts</a:t>
            </a:r>
            <a:endParaRPr lang="en-US" dirty="0"/>
          </a:p>
          <a:p>
            <a:r>
              <a:rPr lang="en-US" dirty="0" smtClean="0"/>
              <a:t>Styles </a:t>
            </a:r>
            <a:endParaRPr lang="en-US" dirty="0" smtClean="0"/>
          </a:p>
          <a:p>
            <a:pPr lvl="1"/>
            <a:r>
              <a:rPr lang="en-US" dirty="0" smtClean="0"/>
              <a:t>Learn how </a:t>
            </a:r>
            <a:r>
              <a:rPr lang="en-US" dirty="0" smtClean="0"/>
              <a:t>to style </a:t>
            </a:r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Quick Designer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248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Allows composing UIs from QML types, Qt Quick Controls, and custom types</a:t>
            </a:r>
            <a:endParaRPr lang="en-US" dirty="0"/>
          </a:p>
          <a:p>
            <a:r>
              <a:rPr lang="en-US" dirty="0" smtClean="0"/>
              <a:t>Allows defining UI layout, creating properties and property bindings</a:t>
            </a:r>
            <a:endParaRPr lang="en-US" dirty="0"/>
          </a:p>
          <a:p>
            <a:r>
              <a:rPr lang="en-US" dirty="0" smtClean="0"/>
              <a:t>Clear separation between UI and business logic</a:t>
            </a:r>
          </a:p>
          <a:p>
            <a:pPr lvl="1"/>
            <a:r>
              <a:rPr lang="en-US" dirty="0" smtClean="0"/>
              <a:t>UI designed in form files with </a:t>
            </a:r>
            <a:r>
              <a:rPr lang="en-US" dirty="0" err="1" smtClean="0">
                <a:latin typeface="Courier New"/>
                <a:cs typeface="Courier New"/>
              </a:rPr>
              <a:t>ui.qml</a:t>
            </a:r>
            <a:r>
              <a:rPr lang="en-US" dirty="0" smtClean="0"/>
              <a:t> extension – do not use JavaScript code in forms </a:t>
            </a:r>
          </a:p>
          <a:p>
            <a:pPr lvl="1"/>
            <a:r>
              <a:rPr lang="en-US" dirty="0" smtClean="0"/>
              <a:t>Business logic implemented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qml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Qt Quick Designer creates empty signal handlers in component files for selected signals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Separation between the UI and Business Logic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1" y="1044222"/>
            <a:ext cx="2947156" cy="340021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572001"/>
            <a:ext cx="8524876" cy="705556"/>
          </a:xfrm>
        </p:spPr>
        <p:txBody>
          <a:bodyPr>
            <a:normAutofit/>
          </a:bodyPr>
          <a:lstStyle/>
          <a:p>
            <a:r>
              <a:rPr lang="en-US" dirty="0" smtClean="0"/>
              <a:t>Drag and drop UI controls and specify their layout </a:t>
            </a:r>
          </a:p>
          <a:p>
            <a:r>
              <a:rPr lang="en-US" dirty="0" smtClean="0"/>
              <a:t>Add signal handlers into the component file – not in the form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20" y="1044222"/>
            <a:ext cx="4929805" cy="29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Quick 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Ready-made UI </a:t>
            </a:r>
            <a:r>
              <a:rPr lang="en-US" dirty="0" smtClean="0"/>
              <a:t>control QML types </a:t>
            </a:r>
          </a:p>
          <a:p>
            <a:r>
              <a:rPr lang="en-US" dirty="0" smtClean="0"/>
              <a:t>Two versions</a:t>
            </a:r>
          </a:p>
          <a:p>
            <a:pPr lvl="1"/>
            <a:r>
              <a:rPr lang="en-US" dirty="0" smtClean="0"/>
              <a:t>Prefer using Qt Quick Controls 2</a:t>
            </a:r>
          </a:p>
          <a:p>
            <a:pPr lvl="1"/>
            <a:r>
              <a:rPr lang="en-US" dirty="0" smtClean="0"/>
              <a:t>Some controls are only available in Qt Quick Controls 1 (</a:t>
            </a:r>
            <a:r>
              <a:rPr lang="en-US" dirty="0" err="1" smtClean="0">
                <a:latin typeface="Courier New"/>
                <a:cs typeface="Courier New"/>
              </a:rPr>
              <a:t>TablewView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TreeView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Qt </a:t>
            </a:r>
            <a:r>
              <a:rPr lang="en-US" dirty="0"/>
              <a:t>Quick Controls 1 </a:t>
            </a:r>
            <a:r>
              <a:rPr lang="en-US" dirty="0" smtClean="0"/>
              <a:t>extend existing QML types (</a:t>
            </a: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 smtClean="0"/>
              <a:t> -&gt; </a:t>
            </a:r>
            <a:r>
              <a:rPr lang="en-US" dirty="0" err="1" smtClean="0">
                <a:latin typeface="Courier New"/>
                <a:cs typeface="Courier New"/>
              </a:rPr>
              <a:t>FocusScope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Not optimal for memory consumption or performance point of view </a:t>
            </a:r>
            <a:endParaRPr lang="en-US" dirty="0"/>
          </a:p>
          <a:p>
            <a:pPr lvl="1"/>
            <a:r>
              <a:rPr lang="en-US" dirty="0"/>
              <a:t>Button: 15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 (including 4 </a:t>
            </a:r>
            <a:r>
              <a:rPr lang="en-US" dirty="0">
                <a:latin typeface="Courier New"/>
                <a:cs typeface="Courier New"/>
              </a:rPr>
              <a:t>Loaders</a:t>
            </a:r>
            <a:r>
              <a:rPr lang="en-US" dirty="0"/>
              <a:t>), totally 60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Button in Qt Quick Controls 2: 4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, 7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, 7 times faster to </a:t>
            </a:r>
            <a:r>
              <a:rPr lang="en-US" dirty="0" smtClean="0"/>
              <a:t>create </a:t>
            </a:r>
          </a:p>
          <a:p>
            <a:r>
              <a:rPr lang="en-US" dirty="0" smtClean="0"/>
              <a:t>Biggest </a:t>
            </a:r>
            <a:r>
              <a:rPr lang="en-US" dirty="0"/>
              <a:t>differences in event handling and styling </a:t>
            </a:r>
          </a:p>
          <a:p>
            <a:pPr lvl="1"/>
            <a:r>
              <a:rPr lang="en-US" dirty="0"/>
              <a:t>Qt Quick Controls 2 event handling in C+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/>
              <a:t>Qt Quick Controls styled with control-specific style types</a:t>
            </a:r>
          </a:p>
          <a:p>
            <a:pPr lvl="1"/>
            <a:r>
              <a:rPr lang="en-US" dirty="0"/>
              <a:t>Qt Quick Controls 2 </a:t>
            </a:r>
            <a:r>
              <a:rPr lang="en-US" dirty="0" smtClean="0"/>
              <a:t>styled </a:t>
            </a:r>
            <a:r>
              <a:rPr lang="en-US" dirty="0"/>
              <a:t>with application-global, configurable style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Quick 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8277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More than just UI controls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ApplicationWindow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Window with header</a:t>
            </a:r>
            <a:r>
              <a:rPr lang="en-US" dirty="0"/>
              <a:t>, footer, overlay (read-only popup window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Views</a:t>
            </a:r>
          </a:p>
          <a:p>
            <a:pPr lvl="1"/>
            <a:r>
              <a:rPr lang="en-US" dirty="0"/>
              <a:t>Layout and navigation</a:t>
            </a:r>
          </a:p>
          <a:p>
            <a:pPr lvl="1"/>
            <a:r>
              <a:rPr lang="en-US" dirty="0"/>
              <a:t>Scroll, split, stack, tab, </a:t>
            </a:r>
            <a:r>
              <a:rPr lang="en-US" dirty="0" smtClean="0"/>
              <a:t>table, and tree views</a:t>
            </a:r>
          </a:p>
          <a:p>
            <a:pPr lvl="1"/>
            <a:r>
              <a:rPr lang="en-US" dirty="0"/>
              <a:t>Stack and swipe </a:t>
            </a:r>
            <a:r>
              <a:rPr lang="en-US" dirty="0" smtClean="0"/>
              <a:t>views in Qt Quick Controls 2</a:t>
            </a:r>
            <a:endParaRPr lang="en-US" dirty="0"/>
          </a:p>
          <a:p>
            <a:r>
              <a:rPr lang="en-US" dirty="0" smtClean="0"/>
              <a:t>Layouts</a:t>
            </a:r>
          </a:p>
          <a:p>
            <a:pPr lvl="1"/>
            <a:r>
              <a:rPr lang="en-US" dirty="0"/>
              <a:t>Can </a:t>
            </a:r>
            <a:r>
              <a:rPr lang="en-US" dirty="0" smtClean="0"/>
              <a:t>shrink/expand </a:t>
            </a:r>
            <a:r>
              <a:rPr lang="en-US" dirty="0"/>
              <a:t>items in the layout </a:t>
            </a:r>
            <a:endParaRPr lang="en-US" dirty="0" smtClean="0"/>
          </a:p>
          <a:p>
            <a:r>
              <a:rPr lang="en-US" dirty="0" smtClean="0"/>
              <a:t>Deployed in several modules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99" y="1370838"/>
            <a:ext cx="3599423" cy="28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Application Window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39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8567210" cy="1987605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Window</a:t>
            </a:r>
            <a:r>
              <a:rPr lang="en-US" dirty="0"/>
              <a:t> QML type instantiates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C++ class</a:t>
            </a:r>
          </a:p>
          <a:p>
            <a:pPr lvl="1"/>
            <a:r>
              <a:rPr lang="en-US" dirty="0" smtClean="0"/>
              <a:t>Basic window management: geometry, visibility, window flags, background </a:t>
            </a:r>
            <a:r>
              <a:rPr lang="en-US" dirty="0"/>
              <a:t>color </a:t>
            </a:r>
            <a:endParaRPr lang="en-US" dirty="0" smtClean="0"/>
          </a:p>
          <a:p>
            <a:pPr lvl="1"/>
            <a:r>
              <a:rPr lang="en-US" dirty="0" smtClean="0"/>
              <a:t>Scene management </a:t>
            </a:r>
            <a:endParaRPr lang="en-US" dirty="0"/>
          </a:p>
          <a:p>
            <a:pPr lvl="1"/>
            <a:r>
              <a:rPr lang="en-US" dirty="0" smtClean="0"/>
              <a:t>Syncs with scene graph to render items on the scene </a:t>
            </a:r>
            <a:endParaRPr lang="en-US" dirty="0"/>
          </a:p>
          <a:p>
            <a:r>
              <a:rPr lang="en-US" dirty="0"/>
              <a:t>Window belongs to one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(in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cs typeface="Courier New"/>
              </a:rPr>
              <a:t>module</a:t>
            </a:r>
            <a:r>
              <a:rPr lang="en-US" dirty="0">
                <a:cs typeface="Courier New"/>
              </a:rPr>
              <a:t>) </a:t>
            </a:r>
            <a:r>
              <a:rPr lang="en-US" dirty="0"/>
              <a:t>at a time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cannot be instantiated in </a:t>
            </a:r>
            <a:r>
              <a:rPr lang="en-US" dirty="0" smtClean="0"/>
              <a:t>QML- would not make sense to create new screens</a:t>
            </a:r>
            <a:endParaRPr lang="en-US" dirty="0"/>
          </a:p>
          <a:p>
            <a:pPr lvl="1"/>
            <a:r>
              <a:rPr lang="en-US" dirty="0"/>
              <a:t>Useful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properties: screen orientation, screen physical dimensions and pixels, pixel density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088" y="3501373"/>
            <a:ext cx="8279246" cy="774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Screen</a:t>
            </a:r>
            <a:r>
              <a:rPr lang="en-US" dirty="0" err="1"/>
              <a:t>.orientation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800000"/>
                </a:solidFill>
              </a:rPr>
              <a:t>Screen.orientationUpdateMask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.PortraitOrientation</a:t>
            </a:r>
            <a:r>
              <a:rPr lang="en-US" dirty="0">
                <a:solidFill>
                  <a:srgbClr val="000080"/>
                </a:solidFill>
              </a:rPr>
              <a:t> </a:t>
            </a:r>
            <a:endParaRPr lang="en-US" dirty="0" smtClean="0">
              <a:solidFill>
                <a:srgbClr val="00008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000080"/>
                </a:solidFill>
              </a:rPr>
              <a:t>/</a:t>
            </a:r>
            <a:r>
              <a:rPr lang="en-US" dirty="0">
                <a:solidFill>
                  <a:srgbClr val="000080"/>
                </a:solidFill>
              </a:rPr>
              <a:t>/ </a:t>
            </a:r>
            <a:r>
              <a:rPr lang="en-US" dirty="0">
                <a:solidFill>
                  <a:srgbClr val="000080"/>
                </a:solidFill>
              </a:rPr>
              <a:t>T</a:t>
            </a:r>
            <a:r>
              <a:rPr lang="en-US" dirty="0" smtClean="0">
                <a:solidFill>
                  <a:srgbClr val="000080"/>
                </a:solidFill>
              </a:rPr>
              <a:t>he default </a:t>
            </a:r>
            <a:r>
              <a:rPr lang="en-US" dirty="0" smtClean="0">
                <a:solidFill>
                  <a:srgbClr val="000080"/>
                </a:solidFill>
              </a:rPr>
              <a:t>mask </a:t>
            </a:r>
            <a:r>
              <a:rPr lang="en-US" dirty="0" smtClean="0">
                <a:solidFill>
                  <a:srgbClr val="000080"/>
                </a:solidFill>
              </a:rPr>
              <a:t>value </a:t>
            </a:r>
            <a:r>
              <a:rPr lang="en-US" dirty="0">
                <a:solidFill>
                  <a:srgbClr val="000080"/>
                </a:solidFill>
              </a:rPr>
              <a:t>is 0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369654" cy="3779717"/>
          </a:xfrm>
        </p:spPr>
        <p:txBody>
          <a:bodyPr>
            <a:normAutofit/>
          </a:bodyPr>
          <a:lstStyle/>
          <a:p>
            <a:r>
              <a:rPr lang="en-US" dirty="0" smtClean="0"/>
              <a:t>Header and footer items</a:t>
            </a:r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Window children</a:t>
            </a:r>
          </a:p>
          <a:p>
            <a:pPr lvl="1"/>
            <a:r>
              <a:rPr lang="en-US" dirty="0" smtClean="0"/>
              <a:t>For example, a view, a container </a:t>
            </a:r>
          </a:p>
          <a:p>
            <a:r>
              <a:rPr lang="en-US" dirty="0" smtClean="0"/>
              <a:t>Background </a:t>
            </a:r>
          </a:p>
          <a:p>
            <a:pPr lvl="1"/>
            <a:r>
              <a:rPr lang="en-US" dirty="0" smtClean="0"/>
              <a:t>Any item</a:t>
            </a:r>
          </a:p>
          <a:p>
            <a:r>
              <a:rPr lang="en-US" dirty="0"/>
              <a:t>O</a:t>
            </a:r>
            <a:r>
              <a:rPr lang="en-US" dirty="0" smtClean="0"/>
              <a:t>verlay </a:t>
            </a:r>
            <a:endParaRPr lang="en-US" dirty="0"/>
          </a:p>
          <a:p>
            <a:pPr lvl="1"/>
            <a:r>
              <a:rPr lang="en-US" dirty="0"/>
              <a:t>Modal or non-</a:t>
            </a:r>
            <a:r>
              <a:rPr lang="en-US" dirty="0" smtClean="0"/>
              <a:t>modal popup</a:t>
            </a:r>
            <a:endParaRPr lang="en-US" dirty="0"/>
          </a:p>
          <a:p>
            <a:pPr lvl="1"/>
            <a:r>
              <a:rPr lang="en-US" dirty="0" smtClean="0"/>
              <a:t>Modal popup dims the window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16"/>
            <a:ext cx="8143876" cy="9143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328930"/>
                </a:solidFill>
              </a:rPr>
              <a:t> </a:t>
            </a:r>
            <a:r>
              <a:rPr lang="en-US" dirty="0" smtClean="0"/>
              <a:t>item </a:t>
            </a:r>
            <a:r>
              <a:rPr lang="en-US" dirty="0"/>
              <a:t>has the </a:t>
            </a:r>
            <a:r>
              <a:rPr lang="en-US" dirty="0" smtClean="0"/>
              <a:t>identity, </a:t>
            </a:r>
            <a:r>
              <a:rPr lang="en-US" dirty="0" smtClean="0">
                <a:latin typeface="Courier New"/>
                <a:cs typeface="Courier New"/>
              </a:rPr>
              <a:t>title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x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y </a:t>
            </a:r>
            <a:r>
              <a:rPr lang="en-US" dirty="0" smtClean="0">
                <a:solidFill>
                  <a:srgbClr val="32893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bound to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smtClean="0"/>
              <a:t>title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1086556"/>
            <a:ext cx="8209301" cy="2991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1" y="3150661"/>
            <a:ext cx="2455333" cy="8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-controls/ex-application-window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8452" y="1370838"/>
            <a:ext cx="7906992" cy="3793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 smtClean="0">
                <a:solidFill>
                  <a:srgbClr val="800080"/>
                </a:solidFill>
              </a:rPr>
              <a:t>ApplicationWindow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visible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true;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640;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480; </a:t>
            </a:r>
            <a:r>
              <a:rPr lang="en-US" dirty="0">
                <a:solidFill>
                  <a:srgbClr val="800000"/>
                </a:solidFill>
              </a:rPr>
              <a:t>title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800000"/>
                </a:solidFill>
              </a:rPr>
              <a:t>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horizontalAlignment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.AlignHCenter</a:t>
            </a:r>
            <a:r>
              <a:rPr lang="en-US" dirty="0"/>
              <a:t>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header"</a:t>
            </a:r>
            <a:r>
              <a:rPr lang="en-US" dirty="0"/>
              <a:t>) </a:t>
            </a:r>
            <a:r>
              <a:rPr lang="en-US" dirty="0" smtClean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TabBar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800080"/>
                </a:solidFill>
              </a:rPr>
              <a:t>TabButton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"Open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1"</a:t>
            </a:r>
            <a:r>
              <a:rPr lang="en-US" dirty="0"/>
              <a:t>)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popup</a:t>
            </a:r>
            <a:r>
              <a:rPr lang="en-US" dirty="0" err="1"/>
              <a:t>.open</a:t>
            </a:r>
            <a:r>
              <a:rPr lang="en-US" dirty="0"/>
              <a:t>();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Popup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popup</a:t>
            </a:r>
            <a:r>
              <a:rPr lang="en-US" dirty="0"/>
              <a:t>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height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</a:t>
            </a:r>
            <a:r>
              <a:rPr lang="en-US" dirty="0" smtClean="0"/>
              <a:t>   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modal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Text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popup"</a:t>
            </a:r>
            <a:r>
              <a:rPr lang="en-US" dirty="0"/>
              <a:t>) }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Container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1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Controls and Views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527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03" y="155223"/>
            <a:ext cx="6563308" cy="5053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Controls and Views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1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476867" cy="3784985"/>
          </a:xfrm>
        </p:spPr>
        <p:txBody>
          <a:bodyPr/>
          <a:lstStyle/>
          <a:p>
            <a:r>
              <a:rPr lang="en-US" dirty="0" smtClean="0"/>
              <a:t>Receive </a:t>
            </a:r>
            <a:r>
              <a:rPr lang="en-US" dirty="0"/>
              <a:t>input events and paint themselves on </a:t>
            </a:r>
            <a:r>
              <a:rPr lang="en-US" dirty="0" smtClean="0"/>
              <a:t>screen</a:t>
            </a:r>
          </a:p>
          <a:p>
            <a:r>
              <a:rPr lang="en-US" dirty="0" smtClean="0"/>
              <a:t>Define </a:t>
            </a:r>
            <a:r>
              <a:rPr lang="en-US" dirty="0"/>
              <a:t>the layout and use a control in a window, a view or a </a:t>
            </a:r>
            <a:r>
              <a:rPr lang="en-US" dirty="0" smtClean="0"/>
              <a:t>container</a:t>
            </a:r>
            <a:endParaRPr lang="en-US" dirty="0"/>
          </a:p>
          <a:p>
            <a:r>
              <a:rPr lang="en-US" dirty="0"/>
              <a:t>Focus</a:t>
            </a:r>
          </a:p>
          <a:p>
            <a:pPr lvl="1"/>
            <a:r>
              <a:rPr lang="en-US" dirty="0"/>
              <a:t>Any item may request to get active focus (property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Focus policy (tab focus, click focus, strong focus) can be set for each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2790997"/>
            <a:ext cx="2013707" cy="228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82" y="2266105"/>
            <a:ext cx="2551088" cy="524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2" y="1291169"/>
            <a:ext cx="2609387" cy="9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17978" cy="3784985"/>
          </a:xfrm>
        </p:spPr>
        <p:txBody>
          <a:bodyPr/>
          <a:lstStyle/>
          <a:p>
            <a:r>
              <a:rPr lang="en-US" dirty="0"/>
              <a:t>Event handling</a:t>
            </a:r>
          </a:p>
          <a:p>
            <a:pPr lvl="1"/>
            <a:r>
              <a:rPr lang="en-US" dirty="0"/>
              <a:t>Many control 2 subtypes handle the events in C++ and provide signals to QML</a:t>
            </a:r>
          </a:p>
          <a:p>
            <a:pPr lvl="1"/>
            <a:r>
              <a:rPr lang="en-US" dirty="0"/>
              <a:t>Use property value change signal handlers or event related signal </a:t>
            </a:r>
            <a:r>
              <a:rPr lang="en-US" dirty="0" smtClean="0"/>
              <a:t>handlers</a:t>
            </a:r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/>
                <a:cs typeface="Courier New"/>
              </a:rPr>
              <a:t>locale</a:t>
            </a:r>
            <a:r>
              <a:rPr lang="en-US" dirty="0"/>
              <a:t> can be set for a control. If not set, locale is inherited from the parent</a:t>
            </a:r>
          </a:p>
          <a:p>
            <a:pPr lvl="1"/>
            <a:r>
              <a:rPr lang="en-US" dirty="0"/>
              <a:t>Defines the layout direction, for example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2790997"/>
            <a:ext cx="2013707" cy="228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82" y="2266105"/>
            <a:ext cx="2551088" cy="524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2" y="1291169"/>
            <a:ext cx="2609387" cy="9749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-controls/ex-application-window </a:t>
            </a:r>
          </a:p>
        </p:txBody>
      </p:sp>
    </p:spTree>
    <p:extLst>
      <p:ext uri="{BB962C8B-B14F-4D97-AF65-F5344CB8AC3E}">
        <p14:creationId xmlns:p14="http://schemas.microsoft.com/office/powerpoint/2010/main" val="25770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Container Control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096136"/>
          </a:xfrm>
        </p:spPr>
        <p:txBody>
          <a:bodyPr/>
          <a:lstStyle/>
          <a:p>
            <a:r>
              <a:rPr lang="en-US" dirty="0"/>
              <a:t>Control, which supports adding, inserting, moving, and removing items</a:t>
            </a:r>
          </a:p>
          <a:p>
            <a:pPr lvl="1"/>
            <a:r>
              <a:rPr lang="en-US" dirty="0"/>
              <a:t>Additional properties: </a:t>
            </a:r>
            <a:r>
              <a:rPr lang="en-US" dirty="0" err="1">
                <a:latin typeface="Courier New"/>
                <a:cs typeface="Courier New"/>
              </a:rPr>
              <a:t>currentIndex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currentItem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visual presentation</a:t>
            </a:r>
          </a:p>
          <a:p>
            <a:pPr lvl="1"/>
            <a:r>
              <a:rPr lang="en-US" dirty="0"/>
              <a:t>Defined by the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items are defined using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</a:t>
            </a:r>
          </a:p>
          <a:p>
            <a:pPr lvl="1"/>
            <a:r>
              <a:rPr lang="en-US" dirty="0"/>
              <a:t>All children are assigned to the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</a:t>
            </a:r>
            <a:r>
              <a:rPr lang="en-US" dirty="0" smtClean="0"/>
              <a:t>default property </a:t>
            </a:r>
          </a:p>
          <a:p>
            <a:r>
              <a:rPr lang="en-US" dirty="0" smtClean="0">
                <a:latin typeface="Courier New"/>
                <a:cs typeface="Courier New"/>
              </a:rPr>
              <a:t>Page</a:t>
            </a:r>
            <a:r>
              <a:rPr lang="en-US" dirty="0" smtClean="0"/>
              <a:t> is another container (not </a:t>
            </a:r>
            <a:r>
              <a:rPr lang="en-US" dirty="0" smtClean="0">
                <a:latin typeface="Courier New"/>
                <a:cs typeface="Courier New"/>
              </a:rPr>
              <a:t>Container</a:t>
            </a:r>
            <a:r>
              <a:rPr lang="en-US" dirty="0" smtClean="0"/>
              <a:t> sub-type) having a header and a footer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5400" y="3466975"/>
            <a:ext cx="7898267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u="sng" dirty="0" smtClean="0"/>
              <a:t>Container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/>
              <a:t>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contentItem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container</a:t>
            </a:r>
            <a:r>
              <a:rPr lang="en-US" dirty="0" err="1"/>
              <a:t>.contentModel</a:t>
            </a:r>
            <a:r>
              <a:rPr lang="en-US" dirty="0"/>
              <a:t>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Image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smtClean="0">
                <a:solidFill>
                  <a:srgbClr val="800000"/>
                </a:solidFill>
              </a:rPr>
              <a:t>source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”</a:t>
            </a:r>
            <a:r>
              <a:rPr lang="en-US" dirty="0" err="1" smtClean="0">
                <a:solidFill>
                  <a:srgbClr val="008000"/>
                </a:solidFill>
              </a:rPr>
              <a:t>qrc</a:t>
            </a:r>
            <a:r>
              <a:rPr lang="en-US" dirty="0" smtClean="0">
                <a:solidFill>
                  <a:srgbClr val="008000"/>
                </a:solidFill>
              </a:rPr>
              <a:t>:/images/page1_image”</a:t>
            </a:r>
            <a:r>
              <a:rPr lang="en-US" dirty="0" smtClean="0"/>
              <a:t>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80"/>
                </a:solidFill>
              </a:rPr>
              <a:t>    Image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</a:t>
            </a:r>
            <a:r>
              <a:rPr lang="en-US" dirty="0" smtClean="0">
                <a:solidFill>
                  <a:srgbClr val="008000"/>
                </a:solidFill>
              </a:rPr>
              <a:t>page2_image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/>
              <a:t> }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latin typeface="Open Sans Light"/>
                <a:cs typeface="Open Sans Light"/>
              </a:rPr>
              <a:t>container</a:t>
            </a:r>
            <a:r>
              <a:rPr lang="en-US" sz="1400" dirty="0" smtClean="0">
                <a:latin typeface="Open Sans Light"/>
                <a:cs typeface="Open Sans Light"/>
              </a:rPr>
              <a:t>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6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Adding Items Dynamically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6067" y="1186487"/>
            <a:ext cx="8138155" cy="3371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currentIndex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container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"+"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 err="1">
                <a:latin typeface="Courier New"/>
                <a:cs typeface="Courier New"/>
              </a:rPr>
              <a:t>.createObject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Component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"I'm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clicking"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.removeItem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solidFill>
                <a:srgbClr val="1E1B18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</a:t>
            </a:r>
            <a:r>
              <a:rPr lang="en-US" sz="1400" dirty="0" smtClean="0">
                <a:latin typeface="Open Sans Light"/>
                <a:cs typeface="Open Sans Light"/>
              </a:rPr>
              <a:t>-dynamic-tab-bar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0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Views – </a:t>
            </a:r>
            <a:r>
              <a:rPr lang="en-US" dirty="0" err="1" smtClean="0"/>
              <a:t>StackView</a:t>
            </a:r>
            <a:r>
              <a:rPr lang="en-US" dirty="0" smtClean="0"/>
              <a:t>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7513803" cy="1296162"/>
          </a:xfrm>
        </p:spPr>
        <p:txBody>
          <a:bodyPr>
            <a:normAutofit/>
          </a:bodyPr>
          <a:lstStyle/>
          <a:p>
            <a:r>
              <a:rPr lang="en-US" dirty="0"/>
              <a:t>Allows user to push, pop, and replace pages in the stack</a:t>
            </a:r>
          </a:p>
          <a:p>
            <a:r>
              <a:rPr lang="en-US" dirty="0"/>
              <a:t>Only the top-most item visible </a:t>
            </a:r>
          </a:p>
          <a:p>
            <a:r>
              <a:rPr lang="en-US" dirty="0"/>
              <a:t>Several pages may be pushed in one function call, only the topmost created </a:t>
            </a:r>
          </a:p>
          <a:p>
            <a:r>
              <a:rPr lang="en-US" dirty="0"/>
              <a:t>Custom animations may be defined for view transitions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latin typeface="Open Sans Light"/>
                <a:cs typeface="Open Sans Light"/>
              </a:rPr>
              <a:t>stackview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474" y="2568224"/>
            <a:ext cx="801093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 smtClean="0">
                <a:solidFill>
                  <a:srgbClr val="800080"/>
                </a:solidFill>
              </a:rPr>
              <a:t>StackView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stackView</a:t>
            </a:r>
            <a:r>
              <a:rPr lang="en-US" dirty="0"/>
              <a:t>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initialItem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pushEnter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</a:rPr>
              <a:t>ParallelAnimation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</a:rPr>
              <a:t>RotationAnimation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smtClean="0">
                <a:solidFill>
                  <a:srgbClr val="008000"/>
                </a:solidFill>
              </a:rPr>
              <a:t>opacity”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</a:t>
            </a:r>
            <a:r>
              <a:rPr lang="en-US" dirty="0" smtClean="0"/>
              <a:t>;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                          </a:t>
            </a:r>
            <a:r>
              <a:rPr lang="en-US" dirty="0" err="1" smtClean="0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 smtClean="0">
                <a:solidFill>
                  <a:srgbClr val="800080"/>
                </a:solidFill>
              </a:rPr>
              <a:t>Easing</a:t>
            </a:r>
            <a:r>
              <a:rPr lang="en-US" dirty="0" err="1" smtClean="0"/>
              <a:t>.InOutQuad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}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00080"/>
                </a:solidFill>
              </a:rPr>
              <a:t>Component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7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Views – </a:t>
            </a:r>
            <a:r>
              <a:rPr lang="en-US" dirty="0" err="1"/>
              <a:t>SwipeView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7513803" cy="1296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Swipe trigged page navigation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Pages may be dynamically added and removed</a:t>
            </a:r>
          </a:p>
          <a:p>
            <a:pPr lvl="1"/>
            <a:r>
              <a:rPr lang="en-US" dirty="0">
                <a:cs typeface="Courier New"/>
              </a:rPr>
              <a:t>As extends </a:t>
            </a:r>
            <a:r>
              <a:rPr lang="en-US" dirty="0">
                <a:latin typeface="Courier New"/>
                <a:cs typeface="Courier New"/>
              </a:rPr>
              <a:t>Container</a:t>
            </a:r>
          </a:p>
          <a:p>
            <a:r>
              <a:rPr lang="en-US" dirty="0"/>
              <a:t>Page indicator helps user to see there are multiple pages</a:t>
            </a:r>
          </a:p>
          <a:p>
            <a:pPr lvl="1"/>
            <a:r>
              <a:rPr lang="en-US" dirty="0"/>
              <a:t>Another control added by the developer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latin typeface="Open Sans Light"/>
                <a:cs typeface="Open Sans Light"/>
              </a:rPr>
              <a:t>swipe</a:t>
            </a:r>
            <a:r>
              <a:rPr lang="en-US" sz="1400" dirty="0" err="1" smtClean="0">
                <a:latin typeface="Open Sans Light"/>
                <a:cs typeface="Open Sans Light"/>
              </a:rPr>
              <a:t>view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474" y="2667001"/>
            <a:ext cx="8010936" cy="2328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SwipeView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i="1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parent</a:t>
            </a:r>
            <a:endParaRPr lang="en-US" i="1" dirty="0">
              <a:solidFill>
                <a:srgbClr val="00000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i="1" dirty="0" smtClean="0">
                <a:solidFill>
                  <a:srgbClr val="000000"/>
                </a:solidFill>
              </a:rPr>
              <a:t>    </a:t>
            </a:r>
            <a:r>
              <a:rPr lang="en-US" dirty="0" err="1" smtClean="0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tabBar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Page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”Page"</a:t>
            </a:r>
            <a:r>
              <a:rPr lang="en-US" dirty="0"/>
              <a:t>)</a:t>
            </a:r>
            <a:r>
              <a:rPr lang="en-US" dirty="0" smtClean="0"/>
              <a:t>; </a:t>
            </a:r>
            <a:r>
              <a:rPr lang="en-US" dirty="0" err="1" smtClean="0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} } }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PageIndicator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indicator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800000"/>
                </a:solidFill>
              </a:rPr>
              <a:t>count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.count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.bottom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26" y="183301"/>
            <a:ext cx="2769383" cy="2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Quick Controls 1 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Split view</a:t>
            </a:r>
          </a:p>
          <a:p>
            <a:pPr lvl="1"/>
            <a:r>
              <a:rPr lang="en-US" dirty="0"/>
              <a:t>Lays out items horizontally or vertically using </a:t>
            </a:r>
            <a:r>
              <a:rPr lang="en-US" dirty="0" err="1"/>
              <a:t>draggable</a:t>
            </a:r>
            <a:r>
              <a:rPr lang="en-US" dirty="0"/>
              <a:t> splitters</a:t>
            </a:r>
          </a:p>
          <a:p>
            <a:pPr lvl="1"/>
            <a:r>
              <a:rPr lang="en-US" dirty="0"/>
              <a:t>Compare to widget’s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 </a:t>
            </a:r>
            <a:endParaRPr lang="en-US" dirty="0"/>
          </a:p>
          <a:p>
            <a:r>
              <a:rPr lang="en-US" dirty="0"/>
              <a:t>Tab view</a:t>
            </a:r>
          </a:p>
          <a:p>
            <a:pPr lvl="1"/>
            <a:r>
              <a:rPr lang="en-US" dirty="0"/>
              <a:t>Allows user to select one of the stacked items</a:t>
            </a:r>
          </a:p>
          <a:p>
            <a:pPr lvl="1"/>
            <a:r>
              <a:rPr lang="en-US" dirty="0"/>
              <a:t>For example, Settings application</a:t>
            </a:r>
          </a:p>
          <a:p>
            <a:r>
              <a:rPr lang="en-US" dirty="0" smtClean="0"/>
              <a:t>Scroll </a:t>
            </a:r>
            <a:r>
              <a:rPr lang="en-US" dirty="0"/>
              <a:t>view</a:t>
            </a:r>
          </a:p>
          <a:p>
            <a:pPr lvl="1"/>
            <a:r>
              <a:rPr lang="en-US" dirty="0"/>
              <a:t>Used to replace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or decorate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Three item properties: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contentItem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viewport,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flikacbleItem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</a:rPr>
              <a:t>Sub-items </a:t>
            </a:r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TextArea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/>
              <a:t>TableView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Types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4220894" cy="396326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Property values can have different types: </a:t>
            </a:r>
          </a:p>
          <a:p>
            <a:r>
              <a:rPr lang="en-US" dirty="0"/>
              <a:t>Numbers (</a:t>
            </a:r>
            <a:r>
              <a:rPr lang="en-US" dirty="0" err="1"/>
              <a:t>int</a:t>
            </a:r>
            <a:r>
              <a:rPr lang="en-US" dirty="0"/>
              <a:t> and real)</a:t>
            </a:r>
            <a:r>
              <a:rPr lang="en-US" dirty="0" smtClean="0"/>
              <a:t>: 400 and 1.5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Boolean values: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Strings: 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328930"/>
                </a:solidFill>
                <a:latin typeface="Courier New"/>
                <a:cs typeface="Courier New"/>
              </a:rPr>
              <a:t>HelloQt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” </a:t>
            </a:r>
            <a:endParaRPr lang="en-US" dirty="0">
              <a:solidFill>
                <a:srgbClr val="328930"/>
              </a:solidFill>
              <a:latin typeface="Courier New"/>
              <a:cs typeface="Courier New"/>
            </a:endParaRPr>
          </a:p>
          <a:p>
            <a:r>
              <a:rPr lang="en-US" dirty="0"/>
              <a:t>Constants: </a:t>
            </a:r>
            <a:r>
              <a:rPr lang="en-US" dirty="0" err="1">
                <a:solidFill>
                  <a:srgbClr val="328930"/>
                </a:solidFill>
                <a:latin typeface="Courier New"/>
                <a:cs typeface="Courier New"/>
              </a:rPr>
              <a:t>AlignLeft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92564"/>
            <a:ext cx="4220894" cy="3963260"/>
          </a:xfrm>
        </p:spPr>
        <p:txBody>
          <a:bodyPr>
            <a:normAutofit/>
          </a:bodyPr>
          <a:lstStyle/>
          <a:p>
            <a:r>
              <a:rPr lang="en-US" dirty="0"/>
              <a:t>Lists:[...]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ne item lists do not need brackets</a:t>
            </a:r>
            <a:endParaRPr lang="en-US" dirty="0"/>
          </a:p>
          <a:p>
            <a:r>
              <a:rPr lang="en-US" dirty="0"/>
              <a:t>Scripts: </a:t>
            </a:r>
          </a:p>
          <a:p>
            <a:pPr lvl="1"/>
            <a:r>
              <a:rPr lang="en-US" dirty="0"/>
              <a:t>Included directly in property definitions </a:t>
            </a:r>
          </a:p>
          <a:p>
            <a:r>
              <a:rPr lang="en-US" dirty="0"/>
              <a:t>Other types:</a:t>
            </a:r>
          </a:p>
          <a:p>
            <a:pPr lvl="1"/>
            <a:r>
              <a:rPr lang="en-US" dirty="0"/>
              <a:t>colors, </a:t>
            </a:r>
            <a:r>
              <a:rPr lang="en-US" dirty="0" smtClean="0"/>
              <a:t>dates, </a:t>
            </a:r>
            <a:r>
              <a:rPr lang="en-US" dirty="0" err="1" smtClean="0"/>
              <a:t>rects</a:t>
            </a:r>
            <a:r>
              <a:rPr lang="en-US" dirty="0" smtClean="0"/>
              <a:t>, </a:t>
            </a:r>
            <a:r>
              <a:rPr lang="en-US" dirty="0"/>
              <a:t>sizes, 3Dvectors,... </a:t>
            </a:r>
          </a:p>
          <a:p>
            <a:pPr lvl="1"/>
            <a:r>
              <a:rPr lang="en-US" dirty="0"/>
              <a:t>Usually created using constructors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types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469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TableView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TableViewColumn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role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btnChecked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styleData.value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"false"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}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725333"/>
            <a:ext cx="8364171" cy="1430489"/>
          </a:xfrm>
        </p:spPr>
        <p:txBody>
          <a:bodyPr>
            <a:normAutofit/>
          </a:bodyPr>
          <a:lstStyle/>
          <a:p>
            <a:r>
              <a:rPr lang="en-US" dirty="0" smtClean="0"/>
              <a:t>Provides scroll bars as inherits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ScrollArea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Item, row, and column </a:t>
            </a:r>
            <a:r>
              <a:rPr lang="en-US" dirty="0" smtClean="0"/>
              <a:t>delegates</a:t>
            </a:r>
            <a:endParaRPr lang="en-US" dirty="0" smtClean="0"/>
          </a:p>
          <a:p>
            <a:pPr lvl="1"/>
            <a:r>
              <a:rPr lang="en-US" dirty="0" smtClean="0"/>
              <a:t>Different delegates are exposed different data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styleData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</a:t>
            </a:r>
          </a:p>
          <a:p>
            <a:r>
              <a:rPr lang="en-US" dirty="0" smtClean="0"/>
              <a:t>Based on </a:t>
            </a:r>
            <a:r>
              <a:rPr lang="en-US" dirty="0" err="1" smtClean="0">
                <a:latin typeface="Courier New"/>
                <a:cs typeface="Courier New"/>
              </a:rPr>
              <a:t>ListView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item index selections, for example 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99" y="1117597"/>
            <a:ext cx="2907025" cy="15578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tableview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6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Layouts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527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Layouts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Default behavior is similar to positioners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can be used in the same way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QSizePolicy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::Expanding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Example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67812" y="1481666"/>
            <a:ext cx="8209301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GridLayout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…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Layout.fillWidth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… }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22889"/>
            <a:ext cx="8364171" cy="1232934"/>
          </a:xfrm>
        </p:spPr>
        <p:txBody>
          <a:bodyPr>
            <a:normAutofit/>
          </a:bodyPr>
          <a:lstStyle/>
          <a:p>
            <a:r>
              <a:rPr lang="en-US" dirty="0" smtClean="0"/>
              <a:t>Two buttons expand vertically and horizontally</a:t>
            </a:r>
          </a:p>
          <a:p>
            <a:r>
              <a:rPr lang="en-US" dirty="0" smtClean="0"/>
              <a:t>Other button dimensions are based on the text and font properties</a:t>
            </a:r>
          </a:p>
          <a:p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15" y="1583264"/>
            <a:ext cx="3725333" cy="1799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latin typeface="Open Sans Light"/>
                <a:cs typeface="Open Sans Light"/>
              </a:rPr>
              <a:t>layouts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66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771320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possible to style one or a few controls or just define a custom style, applied to every control</a:t>
            </a:r>
          </a:p>
          <a:p>
            <a:r>
              <a:rPr lang="en-US" dirty="0" smtClean="0"/>
              <a:t>Each </a:t>
            </a:r>
            <a:r>
              <a:rPr lang="en-US" dirty="0"/>
              <a:t>control has two customizable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background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Customization reference defines what kind of property assignments each control expects </a:t>
            </a:r>
          </a:p>
          <a:p>
            <a:pPr lvl="1"/>
            <a:r>
              <a:rPr lang="en-US" dirty="0"/>
              <a:t>Alternative way is to copy existing style from </a:t>
            </a:r>
            <a:r>
              <a:rPr lang="en-US" dirty="0">
                <a:latin typeface="Courier New"/>
                <a:cs typeface="Courier New"/>
              </a:rPr>
              <a:t>$QTDIR/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latin typeface="Courier New"/>
                <a:cs typeface="Courier New"/>
              </a:rPr>
              <a:t>/Controls.2/</a:t>
            </a:r>
            <a:r>
              <a:rPr lang="en-US" dirty="0" err="1">
                <a:latin typeface="Courier New"/>
                <a:cs typeface="Courier New"/>
              </a:rPr>
              <a:t>ControlType.qml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and modify that </a:t>
            </a:r>
          </a:p>
          <a:p>
            <a:r>
              <a:rPr lang="en-US" dirty="0"/>
              <a:t>Deploy the customize control with your app</a:t>
            </a:r>
          </a:p>
          <a:p>
            <a:pPr lvl="1"/>
            <a:r>
              <a:rPr lang="en-US" dirty="0"/>
              <a:t>Provide a new, styled control type, such as </a:t>
            </a:r>
            <a:r>
              <a:rPr lang="en-US" dirty="0" err="1">
                <a:latin typeface="Courier New"/>
                <a:cs typeface="Courier New"/>
              </a:rPr>
              <a:t>CustomSlider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89" y="1370838"/>
            <a:ext cx="3668889" cy="22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Styles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To custom several controls, put the style files into a separate folder</a:t>
            </a:r>
          </a:p>
          <a:p>
            <a:r>
              <a:rPr lang="en-US" dirty="0"/>
              <a:t>Style file names correspond to control type </a:t>
            </a:r>
            <a:r>
              <a:rPr lang="en-US" dirty="0" smtClean="0"/>
              <a:t>names, e.g</a:t>
            </a:r>
            <a:r>
              <a:rPr lang="en-US" dirty="0"/>
              <a:t>. </a:t>
            </a:r>
            <a:r>
              <a:rPr lang="en-US" dirty="0" err="1" smtClean="0">
                <a:latin typeface="Courier New"/>
                <a:cs typeface="Courier New"/>
              </a:rPr>
              <a:t>Slider.qml</a:t>
            </a:r>
            <a:endParaRPr lang="en-US" dirty="0"/>
          </a:p>
          <a:p>
            <a:r>
              <a:rPr lang="en-US" dirty="0"/>
              <a:t>If there is no custom style for </a:t>
            </a:r>
            <a:r>
              <a:rPr lang="en-US" dirty="0" smtClean="0"/>
              <a:t>a control, </a:t>
            </a:r>
            <a:r>
              <a:rPr lang="en-US" dirty="0"/>
              <a:t>the default one will be used</a:t>
            </a:r>
          </a:p>
          <a:p>
            <a:r>
              <a:rPr lang="en-US" dirty="0"/>
              <a:t>Style folder may be defined using command line switch –style, environment variable or set with </a:t>
            </a:r>
            <a:r>
              <a:rPr lang="en-US" dirty="0" err="1">
                <a:latin typeface="Courier New"/>
                <a:cs typeface="Courier New"/>
              </a:rPr>
              <a:t>QQuickStyle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Styles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5236987" cy="3784985"/>
          </a:xfrm>
        </p:spPr>
        <p:txBody>
          <a:bodyPr>
            <a:normAutofit/>
          </a:bodyPr>
          <a:lstStyle/>
          <a:p>
            <a:r>
              <a:rPr lang="en-US" dirty="0" err="1" smtClean="0"/>
              <a:t>Stylable</a:t>
            </a:r>
            <a:r>
              <a:rPr lang="en-US" dirty="0" smtClean="0"/>
              <a:t> </a:t>
            </a:r>
            <a:r>
              <a:rPr lang="en-US" dirty="0"/>
              <a:t>properties, applied to several control types are defined in C++ as attached properties</a:t>
            </a:r>
          </a:p>
          <a:p>
            <a:pPr lvl="1"/>
            <a:r>
              <a:rPr lang="en-US" dirty="0"/>
              <a:t>For example, existing </a:t>
            </a:r>
            <a:r>
              <a:rPr lang="en-US" dirty="0">
                <a:latin typeface="Courier New"/>
                <a:cs typeface="Courier New"/>
              </a:rPr>
              <a:t>Material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Universal</a:t>
            </a:r>
            <a:r>
              <a:rPr lang="en-US" dirty="0"/>
              <a:t> styles have a </a:t>
            </a:r>
            <a:r>
              <a:rPr lang="en-US" dirty="0">
                <a:latin typeface="Courier New"/>
                <a:cs typeface="Courier New"/>
              </a:rPr>
              <a:t>theme</a:t>
            </a:r>
            <a:r>
              <a:rPr lang="en-US" dirty="0"/>
              <a:t> attached property, configurable via </a:t>
            </a:r>
            <a:r>
              <a:rPr lang="en-US" dirty="0">
                <a:latin typeface="Courier New"/>
                <a:cs typeface="Courier New"/>
              </a:rPr>
              <a:t>qtquickcontrols2.conf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4956" y="3441225"/>
            <a:ext cx="3608488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b="1" dirty="0"/>
              <a:t>[Controls]</a:t>
            </a:r>
            <a:endParaRPr lang="en-US" dirty="0"/>
          </a:p>
          <a:p>
            <a:r>
              <a:rPr lang="en-US" b="1" dirty="0"/>
              <a:t>Style=Material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[Universal]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Theme</a:t>
            </a:r>
            <a:r>
              <a:rPr lang="en-US" b="1" dirty="0"/>
              <a:t>=Dark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[Material]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/>
              <a:t>Accent=Red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32512" y="3441225"/>
            <a:ext cx="4158822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QtQuick.Controls.Material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2.0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smtClean="0">
                <a:solidFill>
                  <a:srgbClr val="008000"/>
                </a:solidFill>
              </a:rPr>
              <a:t>Stop”;</a:t>
            </a:r>
            <a:r>
              <a:rPr lang="en-US" dirty="0" smtClean="0"/>
              <a:t> </a:t>
            </a:r>
            <a:r>
              <a:rPr lang="en-US" dirty="0">
                <a:solidFill>
                  <a:srgbClr val="800000"/>
                </a:solidFill>
              </a:rPr>
              <a:t>highlighted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Material.accent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.Red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Material.theme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Material</a:t>
            </a:r>
            <a:r>
              <a:rPr lang="en-US" dirty="0" err="1"/>
              <a:t>.Dark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40" y="402378"/>
            <a:ext cx="2320894" cy="2811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</a:t>
            </a:r>
            <a:r>
              <a:rPr lang="en-US" sz="1400" dirty="0" smtClean="0">
                <a:latin typeface="Open Sans Light"/>
                <a:cs typeface="Open Sans Light"/>
              </a:rPr>
              <a:t>-styles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Style Property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2453273"/>
          </a:xfrm>
        </p:spPr>
        <p:txBody>
          <a:bodyPr>
            <a:normAutofit/>
          </a:bodyPr>
          <a:lstStyle/>
          <a:p>
            <a:r>
              <a:rPr lang="en-US" dirty="0"/>
              <a:t>Declare a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 with </a:t>
            </a:r>
          </a:p>
          <a:p>
            <a:pPr lvl="1"/>
            <a:r>
              <a:rPr lang="en-US" dirty="0"/>
              <a:t>a style property </a:t>
            </a:r>
            <a:r>
              <a:rPr lang="en-US" dirty="0">
                <a:latin typeface="Courier New"/>
                <a:cs typeface="Courier New"/>
              </a:rPr>
              <a:t>Q_PROPERTY(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styleProperty</a:t>
            </a:r>
            <a:r>
              <a:rPr lang="en-US" dirty="0">
                <a:latin typeface="Courier New"/>
                <a:cs typeface="Courier New"/>
              </a:rPr>
              <a:t>…)</a:t>
            </a:r>
          </a:p>
          <a:p>
            <a:pPr lvl="1"/>
            <a:r>
              <a:rPr lang="en-US" dirty="0"/>
              <a:t>a factory: </a:t>
            </a:r>
            <a:r>
              <a:rPr lang="en-US" dirty="0">
                <a:latin typeface="Courier New"/>
                <a:cs typeface="Courier New"/>
              </a:rPr>
              <a:t>static 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qmlAttachedProperties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QML_DECLARE_TYPEINFO(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, QML_HAS_ATTACHED_PROPERTIES) </a:t>
            </a:r>
          </a:p>
          <a:p>
            <a:r>
              <a:rPr lang="en-US" dirty="0"/>
              <a:t>Register your C++ type for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qmlRegisterUncreatableType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&gt;(“</a:t>
            </a:r>
            <a:r>
              <a:rPr lang="en-US" dirty="0" err="1">
                <a:latin typeface="Courier New"/>
                <a:cs typeface="Courier New"/>
              </a:rPr>
              <a:t>StyleModule</a:t>
            </a:r>
            <a:r>
              <a:rPr lang="en-US" dirty="0">
                <a:latin typeface="Courier New"/>
                <a:cs typeface="Courier New"/>
              </a:rPr>
              <a:t>”, 42, 0, “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>
                <a:latin typeface="Courier New"/>
                <a:cs typeface="Courier New"/>
              </a:rPr>
              <a:t>”, “Error message”)</a:t>
            </a:r>
          </a:p>
          <a:p>
            <a:r>
              <a:rPr lang="en-US" dirty="0"/>
              <a:t>Use the property in custom styling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1957" y="3824111"/>
            <a:ext cx="8067600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u="sng" dirty="0" err="1"/>
              <a:t>StyleModule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u="sng" dirty="0"/>
              <a:t>42.0</a:t>
            </a:r>
            <a:r>
              <a:rPr lang="en-US" dirty="0"/>
              <a:t> </a:t>
            </a:r>
            <a:br>
              <a:rPr lang="en-US" dirty="0"/>
            </a:br>
            <a:endParaRPr lang="en-US" dirty="0" smtClean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800080"/>
                </a:solidFill>
              </a:rPr>
              <a:t>Button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 smtClean="0">
              <a:solidFill>
                <a:srgbClr val="C0C0C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</a:t>
            </a:r>
            <a:r>
              <a:rPr lang="en-US" dirty="0" smtClean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2”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endParaRPr lang="en-US" dirty="0">
              <a:solidFill>
                <a:srgbClr val="C0C0C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CoolStyleName</a:t>
            </a:r>
            <a:r>
              <a:rPr lang="en-US" dirty="0" err="1" smtClean="0">
                <a:solidFill>
                  <a:srgbClr val="800000"/>
                </a:solidFill>
              </a:rPr>
              <a:t>.styleProperty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23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}</a:t>
            </a:r>
            <a:endParaRPr lang="en-US" dirty="0">
              <a:solidFill>
                <a:srgbClr val="1E1B18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313209" cy="3765606"/>
          </a:xfrm>
        </p:spPr>
        <p:txBody>
          <a:bodyPr>
            <a:normAutofit/>
          </a:bodyPr>
          <a:lstStyle/>
          <a:p>
            <a:r>
              <a:rPr lang="en-US" dirty="0"/>
              <a:t>Qt Quick Controls provide ready-made UI controls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with header and footer </a:t>
            </a:r>
          </a:p>
          <a:p>
            <a:endParaRPr lang="en-US" dirty="0"/>
          </a:p>
          <a:p>
            <a:r>
              <a:rPr lang="en-US" dirty="0"/>
              <a:t>Window may contain any views, controls, items </a:t>
            </a:r>
          </a:p>
          <a:p>
            <a:pPr lvl="1"/>
            <a:r>
              <a:rPr lang="en-US" dirty="0"/>
              <a:t>Split view, stack view, tab view, scroll view</a:t>
            </a:r>
          </a:p>
          <a:p>
            <a:pPr lvl="1"/>
            <a:r>
              <a:rPr lang="en-US" dirty="0"/>
              <a:t>Button, slider, label etc.</a:t>
            </a:r>
          </a:p>
          <a:p>
            <a:pPr lvl="1"/>
            <a:endParaRPr lang="en-US" dirty="0"/>
          </a:p>
          <a:p>
            <a:r>
              <a:rPr lang="en-US" dirty="0"/>
              <a:t>Controls may be styled in three ways</a:t>
            </a:r>
          </a:p>
          <a:p>
            <a:pPr lvl="1"/>
            <a:r>
              <a:rPr lang="en-US" dirty="0"/>
              <a:t>With custom background and content items </a:t>
            </a:r>
          </a:p>
          <a:p>
            <a:pPr lvl="1"/>
            <a:r>
              <a:rPr lang="en-US" dirty="0"/>
              <a:t>By changing existing style properties</a:t>
            </a:r>
          </a:p>
          <a:p>
            <a:pPr lvl="1"/>
            <a:r>
              <a:rPr lang="en-US" dirty="0"/>
              <a:t>By creating completely new styles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QML File Structure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4220894" cy="3963260"/>
          </a:xfrm>
        </p:spPr>
        <p:txBody>
          <a:bodyPr>
            <a:normAutofit/>
          </a:bodyPr>
          <a:lstStyle/>
          <a:p>
            <a:r>
              <a:rPr lang="en-US" dirty="0" smtClean="0"/>
              <a:t>Identifier </a:t>
            </a:r>
            <a:endParaRPr lang="en-US" dirty="0"/>
          </a:p>
          <a:p>
            <a:r>
              <a:rPr lang="en-US" dirty="0" smtClean="0"/>
              <a:t>Property </a:t>
            </a:r>
            <a:r>
              <a:rPr lang="en-US" dirty="0"/>
              <a:t>declarations</a:t>
            </a:r>
          </a:p>
          <a:p>
            <a:r>
              <a:rPr lang="en-US" dirty="0" smtClean="0"/>
              <a:t>Signal </a:t>
            </a:r>
            <a:r>
              <a:rPr lang="en-US" dirty="0"/>
              <a:t>declarations</a:t>
            </a:r>
          </a:p>
          <a:p>
            <a:r>
              <a:rPr lang="en-US" dirty="0"/>
              <a:t>JavaScript functions</a:t>
            </a:r>
          </a:p>
          <a:p>
            <a:r>
              <a:rPr lang="en-US" dirty="0" smtClean="0"/>
              <a:t>Object </a:t>
            </a:r>
            <a:r>
              <a:rPr lang="en-US" dirty="0"/>
              <a:t>properties</a:t>
            </a:r>
          </a:p>
          <a:p>
            <a:r>
              <a:rPr lang="en-US" dirty="0" smtClean="0"/>
              <a:t>Child </a:t>
            </a:r>
            <a:r>
              <a:rPr lang="en-US" dirty="0"/>
              <a:t>objects</a:t>
            </a:r>
          </a:p>
          <a:p>
            <a:r>
              <a:rPr lang="en-US" dirty="0" smtClean="0"/>
              <a:t>States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055161" y="1213555"/>
            <a:ext cx="5764283" cy="224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exampleItem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exampleProperty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signal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exampleSignal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variantArgument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function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example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window.width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window.height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]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]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429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C++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313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The QML runtime environment</a:t>
            </a:r>
            <a:endParaRPr lang="en-US" dirty="0"/>
          </a:p>
          <a:p>
            <a:pPr lvl="1"/>
            <a:r>
              <a:rPr lang="en-US" dirty="0" smtClean="0"/>
              <a:t>Understanding of the basic architecture</a:t>
            </a:r>
            <a:endParaRPr lang="en-US" dirty="0"/>
          </a:p>
          <a:p>
            <a:pPr lvl="1"/>
            <a:r>
              <a:rPr lang="en-US" dirty="0" smtClean="0"/>
              <a:t>Ability to set up QML in a C</a:t>
            </a:r>
            <a:r>
              <a:rPr lang="en-US" dirty="0"/>
              <a:t>+</a:t>
            </a:r>
            <a:r>
              <a:rPr lang="en-US" dirty="0" smtClean="0"/>
              <a:t>+ application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Exposing C</a:t>
            </a:r>
            <a:r>
              <a:rPr lang="en-US" dirty="0"/>
              <a:t>+</a:t>
            </a:r>
            <a:r>
              <a:rPr lang="en-US" dirty="0" smtClean="0"/>
              <a:t>+ objects to QML</a:t>
            </a:r>
            <a:endParaRPr lang="en-US" dirty="0"/>
          </a:p>
          <a:p>
            <a:pPr lvl="1"/>
            <a:r>
              <a:rPr lang="en-US" dirty="0" smtClean="0"/>
              <a:t>Knowledge of the Qt features that can be exposed</a:t>
            </a:r>
            <a:endParaRPr lang="en-US" dirty="0"/>
          </a:p>
          <a:p>
            <a:pPr lvl="1"/>
            <a:r>
              <a:rPr lang="en-US" dirty="0" smtClean="0"/>
              <a:t>Familiarity with the mechanisms used to expose objects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3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Declarative Environment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40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Qt Quick is a combination of technologies: </a:t>
            </a:r>
          </a:p>
          <a:p>
            <a:r>
              <a:rPr lang="en-US" dirty="0" smtClean="0"/>
              <a:t>A set of components, some graphical </a:t>
            </a:r>
            <a:endParaRPr lang="en-US" dirty="0"/>
          </a:p>
          <a:p>
            <a:r>
              <a:rPr lang="en-US" dirty="0" smtClean="0"/>
              <a:t>A declarative language: QML </a:t>
            </a:r>
          </a:p>
          <a:p>
            <a:pPr lvl="1"/>
            <a:r>
              <a:rPr lang="en-US" dirty="0" smtClean="0"/>
              <a:t>Based on JavaScript</a:t>
            </a:r>
            <a:endParaRPr lang="en-US" dirty="0"/>
          </a:p>
          <a:p>
            <a:pPr lvl="1"/>
            <a:r>
              <a:rPr lang="en-US" dirty="0" smtClean="0"/>
              <a:t>Running on a virtual machine </a:t>
            </a:r>
            <a:endParaRPr lang="en-US" dirty="0"/>
          </a:p>
          <a:p>
            <a:r>
              <a:rPr lang="en-US" dirty="0" smtClean="0"/>
              <a:t>A C</a:t>
            </a:r>
            <a:r>
              <a:rPr lang="en-US" dirty="0"/>
              <a:t>+</a:t>
            </a:r>
            <a:r>
              <a:rPr lang="en-US" dirty="0" smtClean="0"/>
              <a:t>+ API for managing and interacting with components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dirty="0" smtClean="0"/>
              <a:t>module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Setting up a </a:t>
            </a:r>
            <a:r>
              <a:rPr lang="en-US" dirty="0" err="1" smtClean="0"/>
              <a:t>QtQuick</a:t>
            </a:r>
            <a:r>
              <a:rPr lang="en-US" dirty="0"/>
              <a:t> </a:t>
            </a:r>
            <a:r>
              <a:rPr lang="en-US" dirty="0" smtClean="0"/>
              <a:t>Application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319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animation.qml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2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</a:t>
            </a:r>
            <a:r>
              <a:rPr lang="en-US" dirty="0" err="1"/>
              <a:t>QtQuick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simpleviewer.qrc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main.cpp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2184400"/>
            <a:ext cx="8209301" cy="13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2.2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62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Exporting </a:t>
            </a:r>
            <a:r>
              <a:rPr lang="en-US" dirty="0"/>
              <a:t>C++ </a:t>
            </a:r>
            <a:r>
              <a:rPr lang="en-US" dirty="0" smtClean="0"/>
              <a:t>Objects </a:t>
            </a:r>
            <a:r>
              <a:rPr lang="en-US" dirty="0"/>
              <a:t>to </a:t>
            </a:r>
            <a:r>
              <a:rPr lang="en-US" dirty="0" smtClean="0"/>
              <a:t>QML 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66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</a:t>
            </a:r>
            <a:r>
              <a:rPr lang="en-US" dirty="0" smtClean="0"/>
              <a:t>Objects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C+</a:t>
            </a:r>
            <a:r>
              <a:rPr lang="en-US" dirty="0" smtClean="0"/>
              <a:t>+ objects can be exported to QML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notify signal is needed for correct property bindings</a:t>
            </a:r>
            <a:r>
              <a:rPr lang="en-US" dirty="0"/>
              <a:t>! </a:t>
            </a:r>
          </a:p>
          <a:p>
            <a:pPr fontAlgn="auto"/>
            <a:r>
              <a:rPr lang="en-US" dirty="0" smtClean="0">
                <a:latin typeface="Courier New"/>
                <a:cs typeface="Courier New"/>
              </a:rPr>
              <a:t>Q_PROPERTY</a:t>
            </a:r>
            <a:r>
              <a:rPr lang="en-US" dirty="0" smtClean="0"/>
              <a:t> must be at top of class  </a:t>
            </a:r>
            <a:endParaRPr lang="en-US" dirty="0" smtClean="0"/>
          </a:p>
          <a:p>
            <a:pPr marL="0" indent="0" fontAlgn="auto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1676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setName</a:t>
            </a:r>
            <a:r>
              <a:rPr lang="en-US" dirty="0">
                <a:latin typeface="Courier New"/>
                <a:cs typeface="Courier New"/>
              </a:rPr>
              <a:t> 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nameChanged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ageChanged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User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2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</a:t>
            </a:r>
            <a:r>
              <a:rPr lang="en-US" dirty="0" smtClean="0"/>
              <a:t>Objects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076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QQmlContext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/>
              <a:t>exports the instance to QML. </a:t>
            </a:r>
            <a:endParaRPr lang="en-US" dirty="0" smtClean="0"/>
          </a:p>
          <a:p>
            <a:r>
              <a:rPr lang="en-US" dirty="0" smtClean="0"/>
              <a:t>All properties of an object may be exposed with </a:t>
            </a:r>
            <a:r>
              <a:rPr lang="en-US" dirty="0" err="1" smtClean="0">
                <a:latin typeface="Courier New"/>
                <a:cs typeface="Courier New"/>
              </a:rPr>
              <a:t>setContextObject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*)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003778"/>
            <a:ext cx="8209301" cy="3152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AnimalModel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model;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"Wolf"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"Medium"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"Polar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bear"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"Large"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Quoll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"Small"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QQmlContext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engine.rootContext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setContextProperty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animalModel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&amp;model);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view.qml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28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smtClean="0"/>
              <a:t>Object </a:t>
            </a:r>
            <a:r>
              <a:rPr lang="en-US" dirty="0"/>
              <a:t>in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Use the instances like any other QML object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334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80"/>
                </a:solidFill>
                <a:latin typeface="Courier New"/>
                <a:cs typeface="Courier New"/>
              </a:rPr>
              <a:t>animalModel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"Animal: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53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Questions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How do you load a QML module?</a:t>
            </a:r>
          </a:p>
          <a:p>
            <a:r>
              <a:rPr lang="en-US" dirty="0"/>
              <a:t>What is the difference between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/>
              <a:t> 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?</a:t>
            </a:r>
          </a:p>
          <a:p>
            <a:r>
              <a:rPr lang="en-US" dirty="0"/>
              <a:t>How would you create an </a:t>
            </a:r>
            <a:r>
              <a:rPr lang="en-US" dirty="0" smtClean="0"/>
              <a:t>object with </a:t>
            </a:r>
            <a:r>
              <a:rPr lang="en-US" dirty="0"/>
              <a:t>an identity?</a:t>
            </a:r>
          </a:p>
          <a:p>
            <a:r>
              <a:rPr lang="en-US" dirty="0"/>
              <a:t>What syntax do you use to refer to a property of another </a:t>
            </a:r>
            <a:r>
              <a:rPr lang="en-US" dirty="0" smtClean="0"/>
              <a:t>object?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</a:t>
            </a:r>
            <a:r>
              <a:rPr lang="en-US" dirty="0" smtClean="0"/>
              <a:t>s Exported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1846495"/>
          </a:xfrm>
        </p:spPr>
        <p:txBody>
          <a:bodyPr>
            <a:normAutofit/>
          </a:bodyPr>
          <a:lstStyle/>
          <a:p>
            <a:r>
              <a:rPr lang="en-US" dirty="0"/>
              <a:t>Properties </a:t>
            </a:r>
          </a:p>
          <a:p>
            <a:pPr fontAlgn="auto"/>
            <a:r>
              <a:rPr lang="en-US" dirty="0"/>
              <a:t>Signals </a:t>
            </a:r>
          </a:p>
          <a:p>
            <a:pPr fontAlgn="auto"/>
            <a:r>
              <a:rPr lang="en-US" dirty="0"/>
              <a:t>Slots </a:t>
            </a:r>
          </a:p>
          <a:p>
            <a:pPr fontAlgn="auto"/>
            <a:r>
              <a:rPr lang="en-US" dirty="0" smtClean="0"/>
              <a:t>Methods marked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fontAlgn="auto"/>
            <a:r>
              <a:rPr lang="en-US" dirty="0" err="1" smtClean="0"/>
              <a:t>Enums</a:t>
            </a:r>
            <a:r>
              <a:rPr lang="en-US" dirty="0" smtClean="0"/>
              <a:t> registered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Q_ENUMS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098800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durationChanged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Q_ENUMS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unitChanged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91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Exporting Classes to QML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235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define a new type in QML: </a:t>
            </a:r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 Subclass either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 Register the type with the QML environment</a:t>
            </a:r>
            <a:endParaRPr lang="en-US" dirty="0"/>
          </a:p>
          <a:p>
            <a:r>
              <a:rPr lang="en-US" dirty="0" smtClean="0"/>
              <a:t>In QML: Import the module containing the new item </a:t>
            </a:r>
          </a:p>
          <a:p>
            <a:r>
              <a:rPr lang="en-US" dirty="0" smtClean="0"/>
              <a:t>In QML: Use the item like any other standard item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visual types are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subclasses</a:t>
            </a:r>
            <a:endParaRPr lang="en-US" dirty="0"/>
          </a:p>
          <a:p>
            <a:r>
              <a:rPr lang="en-US" dirty="0" smtClean="0"/>
              <a:t>Visual types (</a:t>
            </a:r>
            <a:r>
              <a:rPr lang="en-US" dirty="0"/>
              <a:t>items</a:t>
            </a:r>
            <a:r>
              <a:rPr lang="en-US" dirty="0" smtClean="0"/>
              <a:t>) are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subclasses 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the C</a:t>
            </a:r>
            <a:r>
              <a:rPr lang="en-US" dirty="0"/>
              <a:t>+</a:t>
            </a:r>
            <a:r>
              <a:rPr lang="en-US" dirty="0" smtClean="0"/>
              <a:t>+ equivalent of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3142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Implementing the Class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 with all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QObjects</a:t>
            </a:r>
            <a:r>
              <a:rPr lang="en-US" dirty="0" smtClean="0"/>
              <a:t>, each item can have a parent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GUI custom items do not need to worry about any painting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1000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64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Registering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Expose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Timer”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67201"/>
            <a:ext cx="7513803" cy="820890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registered as an QML type in module 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r>
              <a:rPr lang="en-US" dirty="0" err="1" smtClean="0">
                <a:latin typeface="Courier New"/>
                <a:cs typeface="Courier New"/>
              </a:rPr>
              <a:t>CustomComponents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Automatically available to the </a:t>
            </a:r>
            <a:r>
              <a:rPr lang="en-US" dirty="0" err="1" smtClean="0">
                <a:latin typeface="Courier New"/>
                <a:cs typeface="Courier New"/>
              </a:rPr>
              <a:t>main.qml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Reviewing the Registration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7774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/>
          </a:p>
          <a:p>
            <a:r>
              <a:rPr lang="en-US" dirty="0" smtClean="0"/>
              <a:t>This registers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C</a:t>
            </a:r>
            <a:r>
              <a:rPr lang="en-US" dirty="0"/>
              <a:t>+</a:t>
            </a:r>
            <a:r>
              <a:rPr lang="en-US" dirty="0" smtClean="0"/>
              <a:t>+ class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Available from the </a:t>
            </a:r>
            <a:r>
              <a:rPr lang="en-US" dirty="0" err="1" smtClean="0">
                <a:latin typeface="Courier New"/>
                <a:cs typeface="Courier New"/>
              </a:rPr>
              <a:t>CustomComponents</a:t>
            </a:r>
            <a:r>
              <a:rPr lang="en-US" dirty="0" smtClean="0"/>
              <a:t> QML module</a:t>
            </a:r>
            <a:endParaRPr lang="en-US" dirty="0"/>
          </a:p>
          <a:p>
            <a:pPr lvl="1"/>
            <a:r>
              <a:rPr lang="en-US" dirty="0" smtClean="0"/>
              <a:t>version1.0 (first number is major; second Is minor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Available as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type 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type is an non</a:t>
            </a:r>
            <a:r>
              <a:rPr lang="en-US" dirty="0"/>
              <a:t>-</a:t>
            </a:r>
            <a:r>
              <a:rPr lang="en-US" dirty="0" smtClean="0"/>
              <a:t>visual item </a:t>
            </a:r>
            <a:endParaRPr lang="en-US" dirty="0"/>
          </a:p>
          <a:p>
            <a:pPr lvl="1"/>
            <a:r>
              <a:rPr lang="en-US" dirty="0" smtClean="0"/>
              <a:t>A subclass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Registration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77743" cy="3784985"/>
          </a:xfrm>
        </p:spPr>
        <p:txBody>
          <a:bodyPr>
            <a:normAutofit/>
          </a:bodyPr>
          <a:lstStyle/>
          <a:p>
            <a:r>
              <a:rPr lang="en-US" dirty="0"/>
              <a:t>Singletons </a:t>
            </a:r>
          </a:p>
          <a:p>
            <a:pPr lvl="1"/>
            <a:r>
              <a:rPr lang="en-US" dirty="0"/>
              <a:t>No need to instantiate objects in QML as with QML register type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QJSValue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qmlRegisterSingletonType</a:t>
            </a:r>
            <a:r>
              <a:rPr lang="en-US" dirty="0">
                <a:latin typeface="Courier New"/>
                <a:cs typeface="Courier New"/>
              </a:rPr>
              <a:t>&lt;Type&gt;(“module”, 1, 7, ”</a:t>
            </a:r>
            <a:r>
              <a:rPr lang="en-US" dirty="0" err="1">
                <a:latin typeface="Courier New"/>
                <a:cs typeface="Courier New"/>
              </a:rPr>
              <a:t>QMLType</a:t>
            </a:r>
            <a:r>
              <a:rPr lang="en-US" dirty="0">
                <a:latin typeface="Courier New"/>
                <a:cs typeface="Courier New"/>
              </a:rPr>
              <a:t>”, </a:t>
            </a:r>
            <a:r>
              <a:rPr lang="en-US" dirty="0" err="1">
                <a:latin typeface="Courier New"/>
                <a:cs typeface="Courier New"/>
              </a:rPr>
              <a:t>creationFunc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/>
          </a:p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For inheritance and object coercing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template&lt;type T&gt;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qmlRegisterInterface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r>
              <a:rPr lang="en-GB" dirty="0"/>
              <a:t>Unavailable types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qmlRegisterTypeNotAvailable</a:t>
            </a:r>
            <a:r>
              <a:rPr lang="en-GB" dirty="0">
                <a:latin typeface="Courier New"/>
                <a:cs typeface="Courier New"/>
              </a:rPr>
              <a:t>(</a:t>
            </a:r>
            <a:r>
              <a:rPr lang="en-GB" dirty="0" smtClean="0">
                <a:latin typeface="Courier New"/>
                <a:cs typeface="Courier New"/>
              </a:rPr>
              <a:t>)</a:t>
            </a:r>
            <a:endParaRPr lang="en-GB" dirty="0"/>
          </a:p>
          <a:p>
            <a:r>
              <a:rPr lang="en-GB" dirty="0" err="1"/>
              <a:t>Uncreatable</a:t>
            </a:r>
            <a:r>
              <a:rPr lang="en-GB" dirty="0"/>
              <a:t> type</a:t>
            </a:r>
          </a:p>
          <a:p>
            <a:pPr lvl="1"/>
            <a:r>
              <a:rPr lang="en-GB" dirty="0"/>
              <a:t>For providing enumerations and attached properties 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qmlRegisterUncreatableType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3+4 Importing and Using the Class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644229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true;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ex-simple-timer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39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QML defines user interfaces using </a:t>
            </a:r>
            <a:r>
              <a:rPr lang="en-US" dirty="0" smtClean="0"/>
              <a:t>QML types and </a:t>
            </a:r>
            <a:r>
              <a:rPr lang="en-US" dirty="0"/>
              <a:t>properties</a:t>
            </a:r>
          </a:p>
          <a:p>
            <a:pPr lvl="1"/>
            <a:r>
              <a:rPr lang="en-US" dirty="0" smtClean="0"/>
              <a:t>Types are </a:t>
            </a:r>
            <a:r>
              <a:rPr lang="en-US" dirty="0"/>
              <a:t>the structures in QML source code </a:t>
            </a:r>
          </a:p>
          <a:p>
            <a:pPr lvl="1"/>
            <a:r>
              <a:rPr lang="en-US" dirty="0"/>
              <a:t>Items are visual </a:t>
            </a:r>
            <a:r>
              <a:rPr lang="en-US" dirty="0" smtClean="0"/>
              <a:t>types</a:t>
            </a:r>
            <a:endParaRPr lang="en-US" dirty="0"/>
          </a:p>
          <a:p>
            <a:r>
              <a:rPr lang="en-US" dirty="0"/>
              <a:t>Standard </a:t>
            </a:r>
            <a:r>
              <a:rPr lang="en-US" dirty="0" smtClean="0"/>
              <a:t>types contain </a:t>
            </a:r>
            <a:r>
              <a:rPr lang="en-US" dirty="0"/>
              <a:t>properties and methods </a:t>
            </a:r>
          </a:p>
          <a:p>
            <a:pPr lvl="1"/>
            <a:r>
              <a:rPr lang="en-US" dirty="0"/>
              <a:t>Properties can be changed from their default values </a:t>
            </a:r>
          </a:p>
          <a:p>
            <a:pPr lvl="1"/>
            <a:r>
              <a:rPr lang="en-US" dirty="0"/>
              <a:t>Property values can be </a:t>
            </a:r>
            <a:r>
              <a:rPr lang="en-US" dirty="0" smtClean="0"/>
              <a:t>JavaScript expressions</a:t>
            </a:r>
            <a:endParaRPr lang="en-US" dirty="0"/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328930"/>
                </a:solidFill>
                <a:latin typeface="Courier New"/>
                <a:cs typeface="Courier New"/>
              </a:rPr>
              <a:t>d</a:t>
            </a:r>
            <a:r>
              <a:rPr lang="en-US" dirty="0" smtClean="0"/>
              <a:t> </a:t>
            </a:r>
            <a:r>
              <a:rPr lang="en-US" dirty="0"/>
              <a:t>properties give identities to </a:t>
            </a:r>
            <a:r>
              <a:rPr lang="en-US" dirty="0" smtClean="0"/>
              <a:t>objects </a:t>
            </a:r>
            <a:endParaRPr lang="en-US" dirty="0"/>
          </a:p>
          <a:p>
            <a:r>
              <a:rPr lang="en-US" dirty="0"/>
              <a:t>Properties are bound together</a:t>
            </a:r>
          </a:p>
          <a:p>
            <a:pPr lvl="1"/>
            <a:r>
              <a:rPr lang="en-US" dirty="0"/>
              <a:t>When a property changes, the properties that reference it are updated </a:t>
            </a:r>
          </a:p>
          <a:p>
            <a:r>
              <a:rPr lang="en-US" dirty="0"/>
              <a:t>Some standard </a:t>
            </a:r>
            <a:r>
              <a:rPr lang="en-US" dirty="0" smtClean="0"/>
              <a:t>types define </a:t>
            </a:r>
            <a:r>
              <a:rPr lang="en-US" dirty="0"/>
              <a:t>methods </a:t>
            </a:r>
          </a:p>
          <a:p>
            <a:r>
              <a:rPr lang="en-US" dirty="0"/>
              <a:t>A range of built-in types is provided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1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116495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new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property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…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ex-timer-properties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4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Q_PROPERTY</a:t>
            </a:r>
            <a:r>
              <a:rPr lang="en-US" dirty="0" smtClean="0"/>
              <a:t> macro to define a new property </a:t>
            </a:r>
            <a:endParaRPr lang="en-US" dirty="0"/>
          </a:p>
          <a:p>
            <a:pPr lvl="1"/>
            <a:r>
              <a:rPr lang="en-US" dirty="0" smtClean="0"/>
              <a:t>Named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type </a:t>
            </a:r>
          </a:p>
          <a:p>
            <a:pPr lvl="1"/>
            <a:r>
              <a:rPr lang="en-US" dirty="0" smtClean="0"/>
              <a:t>With getter and setter,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interval()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Emits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when the value changes </a:t>
            </a:r>
            <a:endParaRPr lang="en-US" dirty="0"/>
          </a:p>
          <a:p>
            <a:r>
              <a:rPr lang="en-US" dirty="0" smtClean="0"/>
              <a:t>The signal is just a notification</a:t>
            </a:r>
            <a:endParaRPr lang="en-US" dirty="0"/>
          </a:p>
          <a:p>
            <a:pPr lvl="1"/>
            <a:r>
              <a:rPr lang="en-US" dirty="0" smtClean="0"/>
              <a:t>It contains no value </a:t>
            </a:r>
          </a:p>
          <a:p>
            <a:pPr lvl="1"/>
            <a:r>
              <a:rPr lang="en-US" dirty="0" smtClean="0"/>
              <a:t>We must emit it to make property bindings work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intervalChanged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// Or use MEMBER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….</a:t>
            </a:r>
          </a:p>
        </p:txBody>
      </p:sp>
    </p:spTree>
    <p:extLst>
      <p:ext uri="{BB962C8B-B14F-4D97-AF65-F5344CB8AC3E}">
        <p14:creationId xmlns:p14="http://schemas.microsoft.com/office/powerpoint/2010/main" val="15294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Getter, Setter and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Declare the getter and setter</a:t>
            </a:r>
            <a:endParaRPr lang="en-US" dirty="0"/>
          </a:p>
          <a:p>
            <a:r>
              <a:rPr lang="en-US" dirty="0" smtClean="0"/>
              <a:t>Declare the </a:t>
            </a:r>
            <a:r>
              <a:rPr lang="en-US" dirty="0" err="1" smtClean="0"/>
              <a:t>notifier</a:t>
            </a:r>
            <a:r>
              <a:rPr lang="en-US" dirty="0" smtClean="0"/>
              <a:t> signal</a:t>
            </a:r>
            <a:endParaRPr lang="en-US" dirty="0"/>
          </a:p>
          <a:p>
            <a:r>
              <a:rPr lang="en-US" dirty="0" smtClean="0"/>
              <a:t>Contained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 holds actual value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676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msec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interval();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864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Getter and Setter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 not emit </a:t>
            </a:r>
            <a:r>
              <a:rPr lang="en-US" dirty="0" err="1" smtClean="0"/>
              <a:t>notifier</a:t>
            </a:r>
            <a:r>
              <a:rPr lang="en-US" dirty="0" smtClean="0"/>
              <a:t> signal if value does not actually change</a:t>
            </a:r>
          </a:p>
          <a:p>
            <a:r>
              <a:rPr lang="en-US" dirty="0" smtClean="0"/>
              <a:t>Important to break cyclic dependencies in 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2726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::interval()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525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Items and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Register new QML types using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qmlRegisterType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New non</a:t>
            </a:r>
            <a:r>
              <a:rPr lang="en-US" dirty="0"/>
              <a:t>-</a:t>
            </a:r>
            <a:r>
              <a:rPr lang="en-US" dirty="0" smtClean="0"/>
              <a:t>GUI types are subclasses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Add QML properties</a:t>
            </a:r>
            <a:endParaRPr lang="en-US" dirty="0"/>
          </a:p>
          <a:p>
            <a:pPr lvl="1"/>
            <a:r>
              <a:rPr lang="en-US" dirty="0" smtClean="0"/>
              <a:t>Define C</a:t>
            </a:r>
            <a:r>
              <a:rPr lang="en-US" dirty="0"/>
              <a:t>+</a:t>
            </a:r>
            <a:r>
              <a:rPr lang="en-US" dirty="0" smtClean="0"/>
              <a:t>+ properties with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NOTIFY</a:t>
            </a:r>
            <a:r>
              <a:rPr lang="en-US" dirty="0" smtClean="0"/>
              <a:t> signals </a:t>
            </a:r>
          </a:p>
          <a:p>
            <a:pPr lvl="1"/>
            <a:r>
              <a:rPr lang="en-US" dirty="0" smtClean="0"/>
              <a:t>Notifications are used to maintain the bindings between items</a:t>
            </a:r>
            <a:endParaRPr lang="en-US" dirty="0"/>
          </a:p>
          <a:p>
            <a:pPr lvl="1"/>
            <a:r>
              <a:rPr lang="en-US" i="1" dirty="0" smtClean="0"/>
              <a:t>Only </a:t>
            </a:r>
            <a:r>
              <a:rPr lang="en-US" dirty="0" smtClean="0"/>
              <a:t>emit </a:t>
            </a:r>
            <a:r>
              <a:rPr lang="en-US" dirty="0" err="1" smtClean="0"/>
              <a:t>notifier</a:t>
            </a:r>
            <a:r>
              <a:rPr lang="en-US" dirty="0" smtClean="0"/>
              <a:t> signals if value actually changes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signal handler</a:t>
            </a:r>
            <a:endParaRPr lang="en-US" dirty="0"/>
          </a:p>
          <a:p>
            <a:pPr lvl="1"/>
            <a:r>
              <a:rPr lang="en-US" dirty="0" smtClean="0"/>
              <a:t>Outputs a message to </a:t>
            </a:r>
            <a:r>
              <a:rPr lang="en-US" dirty="0" err="1" smtClean="0"/>
              <a:t>stderr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2235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ex-timer-signals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59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</a:t>
            </a:r>
          </a:p>
          <a:p>
            <a:pPr lvl="1"/>
            <a:r>
              <a:rPr lang="en-US" dirty="0" smtClean="0"/>
              <a:t>This will have a corresponding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in QML</a:t>
            </a:r>
            <a:endParaRPr lang="en-US" dirty="0"/>
          </a:p>
          <a:p>
            <a:pPr lvl="1"/>
            <a:r>
              <a:rPr lang="en-US" dirty="0" smtClean="0"/>
              <a:t>We will emit this whenever the contained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 fires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4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timeout();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6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Emitting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Change the constructor</a:t>
            </a:r>
            <a:endParaRPr lang="en-US" dirty="0"/>
          </a:p>
          <a:p>
            <a:r>
              <a:rPr lang="en-US" dirty="0" smtClean="0"/>
              <a:t>Connect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timeout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169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C</a:t>
            </a:r>
            <a:r>
              <a:rPr lang="en-US" dirty="0"/>
              <a:t>++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is emitted</a:t>
            </a:r>
            <a:endParaRPr lang="en-US" dirty="0"/>
          </a:p>
          <a:p>
            <a:pPr lvl="1"/>
            <a:r>
              <a:rPr lang="en-US" dirty="0" smtClean="0"/>
              <a:t>Connection means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is emitted </a:t>
            </a:r>
          </a:p>
          <a:p>
            <a:r>
              <a:rPr lang="en-US" dirty="0" smtClean="0"/>
              <a:t>In QML: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/>
              <a:t> item's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handler is called </a:t>
            </a:r>
          </a:p>
          <a:p>
            <a:pPr lvl="1"/>
            <a:r>
              <a:rPr lang="en-US" dirty="0" smtClean="0"/>
              <a:t>Outputs message to </a:t>
            </a:r>
            <a:r>
              <a:rPr lang="en-US" dirty="0" err="1" smtClean="0"/>
              <a:t>stderr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!”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0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to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add methods that can be called from QML: </a:t>
            </a:r>
          </a:p>
          <a:p>
            <a:r>
              <a:rPr lang="en-US" dirty="0" smtClean="0"/>
              <a:t>Create </a:t>
            </a:r>
            <a:r>
              <a:rPr lang="en-US" dirty="0"/>
              <a:t>C++ slots </a:t>
            </a:r>
            <a:endParaRPr lang="en-US" dirty="0" smtClean="0"/>
          </a:p>
          <a:p>
            <a:pPr lvl="1"/>
            <a:r>
              <a:rPr lang="en-US" dirty="0" smtClean="0"/>
              <a:t>Automatically exposed to QML</a:t>
            </a:r>
            <a:endParaRPr lang="en-US" dirty="0"/>
          </a:p>
          <a:p>
            <a:pPr lvl="1"/>
            <a:r>
              <a:rPr lang="en-US" dirty="0" smtClean="0"/>
              <a:t>Useful for methods that do not return values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Mark </a:t>
            </a:r>
            <a:r>
              <a:rPr lang="en-US" dirty="0"/>
              <a:t>regular C++ functions as </a:t>
            </a:r>
            <a:r>
              <a:rPr lang="en-US" dirty="0" err="1"/>
              <a:t>invokable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Allows values to be returned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1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Nested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383742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image on the right shows two items and two child items inside a 400 × 400 rectangle. </a:t>
            </a: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Recreate the scene using Rectangle </a:t>
            </a:r>
            <a:r>
              <a:rPr lang="en-US" dirty="0" smtClean="0"/>
              <a:t>items</a:t>
            </a:r>
            <a:r>
              <a:rPr lang="en-US" dirty="0" smtClean="0"/>
              <a:t>. Make item sizes scalable. Positions can be fixed. </a:t>
            </a:r>
            <a:r>
              <a:rPr lang="en-US" dirty="0" smtClean="0"/>
              <a:t> 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Can items overlap? Experiment by moving the light blue or green rectangles.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Can child items be displayed outside their parents? Experiment by giving one of the child items negative coordinates. 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nested-ele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5" y="137083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340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!”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.active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false)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.start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 smtClean="0">
                <a:latin typeface="Courier New"/>
                <a:cs typeface="Courier New"/>
              </a:rPr>
              <a:t>.stop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latin typeface="Courier New"/>
                <a:cs typeface="Courier New"/>
              </a:rPr>
              <a:t>Timer</a:t>
            </a:r>
            <a:r>
              <a:rPr lang="en-US" dirty="0" smtClean="0"/>
              <a:t> now has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start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stop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Normally, could just use properties to change state</a:t>
            </a:r>
            <a:r>
              <a:rPr lang="en-US" dirty="0"/>
              <a:t>... </a:t>
            </a:r>
          </a:p>
          <a:p>
            <a:r>
              <a:rPr lang="en-US" dirty="0" smtClean="0"/>
              <a:t>For example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 smtClean="0"/>
              <a:t>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ex-timer-slots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1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Added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start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stop()</a:t>
            </a:r>
            <a:r>
              <a:rPr lang="en-US" dirty="0" smtClean="0"/>
              <a:t> slots to public slots section</a:t>
            </a:r>
            <a:endParaRPr lang="en-US" dirty="0"/>
          </a:p>
          <a:p>
            <a:r>
              <a:rPr lang="en-US" dirty="0" smtClean="0"/>
              <a:t>No difference to declaring slots in pure C</a:t>
            </a:r>
            <a:r>
              <a:rPr lang="en-US" dirty="0"/>
              <a:t>+</a:t>
            </a:r>
            <a:r>
              <a:rPr lang="en-US" dirty="0" smtClean="0"/>
              <a:t>+ application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80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ublic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Q_SLOTS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stop();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51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Remember to emit </a:t>
            </a:r>
            <a:r>
              <a:rPr lang="en-US" dirty="0" err="1" smtClean="0"/>
              <a:t>notifier</a:t>
            </a:r>
            <a:r>
              <a:rPr lang="en-US" dirty="0" smtClean="0"/>
              <a:t> signal for any changing 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2878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::start()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::stop()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Q_EMIT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56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main.qml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Timer now has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Obtain a random interval using this method</a:t>
            </a:r>
            <a:endParaRPr lang="en-US" dirty="0"/>
          </a:p>
          <a:p>
            <a:pPr lvl="1"/>
            <a:r>
              <a:rPr lang="en-US" dirty="0" smtClean="0"/>
              <a:t>Accepts arguments for min and max intervals </a:t>
            </a:r>
          </a:p>
          <a:p>
            <a:pPr lvl="1"/>
            <a:r>
              <a:rPr lang="en-US" dirty="0" smtClean="0"/>
              <a:t>Set the interval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 smtClean="0"/>
              <a:t> property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172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.randomInterval</a:t>
            </a:r>
            <a:r>
              <a:rPr lang="en-US" dirty="0" smtClean="0">
                <a:latin typeface="Courier New"/>
                <a:cs typeface="Courier New"/>
              </a:rPr>
              <a:t>(500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1500)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 smtClean="0">
                <a:latin typeface="Courier New"/>
                <a:cs typeface="Courier New"/>
              </a:rPr>
              <a:t>.log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!”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-integration/ex-methods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77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function</a:t>
            </a:r>
            <a:endParaRPr lang="en-US" dirty="0"/>
          </a:p>
          <a:p>
            <a:pPr lvl="1"/>
            <a:r>
              <a:rPr lang="en-US" dirty="0" smtClean="0"/>
              <a:t>Add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/>
              <a:t> macro before the declaration </a:t>
            </a:r>
          </a:p>
          <a:p>
            <a:pPr lvl="1"/>
            <a:r>
              <a:rPr lang="en-US" dirty="0" smtClean="0"/>
              <a:t>Returns an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i="1" dirty="0" smtClean="0"/>
              <a:t>Cannot </a:t>
            </a:r>
            <a:r>
              <a:rPr lang="en-US" dirty="0" smtClean="0"/>
              <a:t>return a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/>
              <a:t> reference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185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max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930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timer.cpp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the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function</a:t>
            </a:r>
            <a:endParaRPr lang="en-US" dirty="0"/>
          </a:p>
          <a:p>
            <a:pPr lvl="1"/>
            <a:r>
              <a:rPr lang="en-US" dirty="0" smtClean="0"/>
              <a:t>The pseudo</a:t>
            </a:r>
            <a:r>
              <a:rPr lang="en-US" dirty="0"/>
              <a:t>-</a:t>
            </a:r>
            <a:r>
              <a:rPr lang="en-US" dirty="0" smtClean="0"/>
              <a:t>random number generator has already been seeded </a:t>
            </a:r>
          </a:p>
          <a:p>
            <a:pPr lvl="1"/>
            <a:r>
              <a:rPr lang="en-US" dirty="0" smtClean="0"/>
              <a:t>Simply return an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Do not use the </a:t>
            </a:r>
            <a:r>
              <a:rPr lang="en-US" sz="1600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sz="1600" dirty="0" smtClean="0"/>
              <a:t> </a:t>
            </a:r>
            <a:r>
              <a:rPr lang="en-US" dirty="0" smtClean="0"/>
              <a:t>macro in the source file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74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max)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qrand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"Random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msecs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74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 of Signals, Slots and Methods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Define signals</a:t>
            </a:r>
            <a:endParaRPr lang="en-US" dirty="0"/>
          </a:p>
          <a:p>
            <a:pPr lvl="1"/>
            <a:r>
              <a:rPr lang="en-US" dirty="0" smtClean="0"/>
              <a:t>Connect to Qt signals with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onSignal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syntax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Define QML</a:t>
            </a:r>
            <a:r>
              <a:rPr lang="en-US" dirty="0"/>
              <a:t>-</a:t>
            </a:r>
            <a:r>
              <a:rPr lang="en-US" dirty="0" smtClean="0"/>
              <a:t>callable methods</a:t>
            </a:r>
            <a:endParaRPr lang="en-US" dirty="0"/>
          </a:p>
          <a:p>
            <a:pPr lvl="1"/>
            <a:r>
              <a:rPr lang="en-US" dirty="0" smtClean="0"/>
              <a:t>Reuse slots as QML</a:t>
            </a:r>
            <a:r>
              <a:rPr lang="en-US" dirty="0"/>
              <a:t>-</a:t>
            </a:r>
            <a:r>
              <a:rPr lang="en-US" dirty="0" smtClean="0"/>
              <a:t>callable methods</a:t>
            </a:r>
            <a:endParaRPr lang="en-US" dirty="0"/>
          </a:p>
          <a:p>
            <a:pPr lvl="1"/>
            <a:r>
              <a:rPr lang="en-US" dirty="0" smtClean="0"/>
              <a:t>Methods that return values are marked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Derive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QQuickPaintedItem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Similar to non GUI classes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Export object from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Import and use in QML</a:t>
            </a:r>
            <a:endParaRPr lang="en-US" dirty="0"/>
          </a:p>
          <a:p>
            <a:pPr lvl="1"/>
            <a:r>
              <a:rPr lang="en-US" dirty="0" smtClean="0"/>
              <a:t>Properties, signals</a:t>
            </a:r>
            <a:r>
              <a:rPr lang="en-US" dirty="0"/>
              <a:t>/</a:t>
            </a:r>
            <a:r>
              <a:rPr lang="en-US" dirty="0" smtClean="0"/>
              <a:t>slots,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95434"/>
              </p:ext>
            </p:extLst>
          </p:nvPr>
        </p:nvGraphicFramePr>
        <p:xfrm>
          <a:off x="423336" y="1024464"/>
          <a:ext cx="8246533" cy="32612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Animations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Easing Curves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Groups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Presenting Data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Arranging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Views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XML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Views Revisited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Controls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Quick Designer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Quick Controls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Application Window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Controls and Views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Styling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9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Composing 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48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qMax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(painter-&gt;pen().width()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rect.adjust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"Shapes"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:/ellipse1.qml"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11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ellipse1.qml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2929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659455"/>
            <a:ext cx="2768601" cy="1845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1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Scene Graph based GUI </a:t>
            </a:r>
            <a:r>
              <a:rPr lang="en-US" dirty="0" smtClean="0"/>
              <a:t>Class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Derive from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updatePaintNode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...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Create and initialize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QSGNode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QSGGeometryNode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QSGGeometry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specify the mesh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QSGMaterial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specify the texture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Similar to non GUI classes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Export object from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Import and use in QML</a:t>
            </a:r>
            <a:endParaRPr lang="en-US" dirty="0"/>
          </a:p>
          <a:p>
            <a:pPr lvl="1"/>
            <a:r>
              <a:rPr lang="en-US" dirty="0" smtClean="0"/>
              <a:t>Properties, signals</a:t>
            </a:r>
            <a:r>
              <a:rPr lang="en-US" dirty="0"/>
              <a:t>/</a:t>
            </a:r>
            <a:r>
              <a:rPr lang="en-US" dirty="0" smtClean="0"/>
              <a:t>slots,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 descr="triangle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triangleitem.h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::defaultAttributes_Point2D(),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ItemHasContents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.setColor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791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Exporting </a:t>
            </a:r>
            <a:r>
              <a:rPr lang="en-US" dirty="0"/>
              <a:t>a Scene Graph based GUI </a:t>
            </a:r>
            <a:r>
              <a:rPr lang="en-US" dirty="0" smtClean="0"/>
              <a:t>Class </a:t>
            </a:r>
            <a:r>
              <a:rPr lang="en-US" dirty="0"/>
              <a:t>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488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*&gt;(n);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(!node)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Point2D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*v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.vertexDataAsPoint2D();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rect.top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-integration/ex-simple-item-</a:t>
            </a:r>
            <a:r>
              <a:rPr lang="en-US" sz="1400" dirty="0" err="1">
                <a:latin typeface="Open Sans Light"/>
                <a:cs typeface="Open Sans Light"/>
              </a:rPr>
              <a:t>scenegraph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Custom Types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646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786770"/>
          </a:xfrm>
        </p:spPr>
        <p:txBody>
          <a:bodyPr>
            <a:normAutofit/>
          </a:bodyPr>
          <a:lstStyle/>
          <a:p>
            <a:r>
              <a:rPr lang="en-US" dirty="0" err="1" smtClean="0"/>
              <a:t>Enums</a:t>
            </a:r>
            <a:endParaRPr lang="en-US" dirty="0"/>
          </a:p>
          <a:p>
            <a:r>
              <a:rPr lang="en-US" dirty="0" smtClean="0"/>
              <a:t>Custom types as property values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Collection of custom types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9501"/>
            <a:ext cx="8209301" cy="1015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539588" y="3379768"/>
            <a:ext cx="8209301" cy="172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346443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Custom classes can be used as property types</a:t>
            </a:r>
            <a:endParaRPr lang="en-US" dirty="0"/>
          </a:p>
          <a:p>
            <a:pPr lvl="1"/>
            <a:r>
              <a:rPr lang="en-US" dirty="0" smtClean="0"/>
              <a:t>Allows rich description of properties </a:t>
            </a:r>
          </a:p>
          <a:p>
            <a:pPr lvl="1"/>
            <a:r>
              <a:rPr lang="en-US" dirty="0" smtClean="0"/>
              <a:t>Subclass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(as before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Requires registration of types (as before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smtClean="0"/>
              <a:t>A simpler way to define custom property types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Use simple </a:t>
            </a:r>
            <a:r>
              <a:rPr lang="en-US" dirty="0" err="1" smtClean="0"/>
              <a:t>enums</a:t>
            </a:r>
            <a:r>
              <a:rPr lang="en-US" dirty="0" smtClean="0"/>
              <a:t> and flags </a:t>
            </a:r>
          </a:p>
          <a:p>
            <a:pPr lvl="1"/>
            <a:r>
              <a:rPr lang="en-US" dirty="0" smtClean="0"/>
              <a:t>Easy to declare and use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Collections of custom types:</a:t>
            </a:r>
            <a:endParaRPr lang="en-US" dirty="0"/>
          </a:p>
          <a:p>
            <a:pPr lvl="1"/>
            <a:r>
              <a:rPr lang="en-US" dirty="0" smtClean="0"/>
              <a:t>Define a new custom item</a:t>
            </a:r>
            <a:endParaRPr lang="en-US" dirty="0"/>
          </a:p>
          <a:p>
            <a:pPr lvl="1"/>
            <a:r>
              <a:rPr lang="en-US" dirty="0" smtClean="0"/>
              <a:t>Use with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template type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Nested </a:t>
            </a:r>
            <a:r>
              <a:rPr lang="en-US" dirty="0" smtClean="0"/>
              <a:t>Items</a:t>
            </a:r>
          </a:p>
          <a:p>
            <a:r>
              <a:rPr lang="en-US" dirty="0" smtClean="0"/>
              <a:t>Graphical QML Types</a:t>
            </a:r>
          </a:p>
          <a:p>
            <a:r>
              <a:rPr lang="en-US" dirty="0" smtClean="0"/>
              <a:t>Text Type</a:t>
            </a:r>
          </a:p>
          <a:p>
            <a:r>
              <a:rPr lang="en-US" dirty="0" smtClean="0"/>
              <a:t>Anchor </a:t>
            </a:r>
            <a:r>
              <a:rPr lang="en-US" dirty="0"/>
              <a:t>Layout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9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Enums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116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durationChanged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Q_ENUMS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unitChanged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324751"/>
            <a:ext cx="8209301" cy="1839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}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807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 smtClean="0"/>
              <a:t>Use the subtype as a pointer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</a:t>
            </a:r>
            <a:r>
              <a:rPr lang="en-US" dirty="0" smtClean="0">
                <a:latin typeface="Courier New"/>
                <a:cs typeface="Courier New"/>
              </a:rPr>
              <a:t>NOTIFY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446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 smtClean="0"/>
              <a:t>Instantiate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m_settings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an instance rather than just a null pointer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053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2752905"/>
          </a:xfrm>
        </p:spPr>
        <p:txBody>
          <a:bodyPr>
            <a:normAutofit/>
          </a:bodyPr>
          <a:lstStyle/>
          <a:p>
            <a:r>
              <a:rPr lang="en-US" dirty="0" smtClean="0"/>
              <a:t>Instantiating allow you this syntax</a:t>
            </a:r>
            <a:r>
              <a:rPr lang="en-US" dirty="0"/>
              <a:t>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Alternatively you would need this syntax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07072"/>
            <a:ext cx="8209301" cy="1507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551039"/>
            <a:ext cx="8209301" cy="164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IntervalSettings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1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 smtClean="0"/>
              <a:t>Classes </a:t>
            </a:r>
            <a:r>
              <a:rPr lang="en-US" dirty="0"/>
              <a:t>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500771"/>
          </a:xfrm>
        </p:spPr>
        <p:txBody>
          <a:bodyPr>
            <a:normAutofit/>
          </a:bodyPr>
          <a:lstStyle/>
          <a:p>
            <a:r>
              <a:rPr lang="en-US" dirty="0" smtClean="0"/>
              <a:t>Both classes must be exported to QML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3"/>
            <a:ext cx="8209301" cy="914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Timer”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b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ex-timer-custom-types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Custom Types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1913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21356"/>
            <a:ext cx="7513803" cy="924106"/>
          </a:xfrm>
        </p:spPr>
        <p:txBody>
          <a:bodyPr>
            <a:normAutofit/>
          </a:bodyPr>
          <a:lstStyle/>
          <a:p>
            <a:r>
              <a:rPr lang="en-US" dirty="0" smtClean="0"/>
              <a:t>A chart item</a:t>
            </a:r>
            <a:endParaRPr lang="en-US" dirty="0"/>
          </a:p>
          <a:p>
            <a:pPr lvl="1"/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bars</a:t>
            </a:r>
            <a:r>
              <a:rPr lang="en-US" dirty="0" smtClean="0"/>
              <a:t> list property </a:t>
            </a:r>
          </a:p>
          <a:p>
            <a:pPr lvl="1"/>
            <a:r>
              <a:rPr lang="en-US" dirty="0" smtClean="0"/>
              <a:t>Accepting custom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Bar</a:t>
            </a:r>
            <a:r>
              <a:rPr lang="en-US" dirty="0" smtClean="0"/>
              <a:t> items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3" name="Picture 12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1100665"/>
            <a:ext cx="1524000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-integration/ex-custom-collection-types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5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bars property</a:t>
            </a:r>
            <a:endParaRPr lang="en-US" dirty="0"/>
          </a:p>
          <a:p>
            <a:pPr lvl="1"/>
            <a:r>
              <a:rPr lang="en-US" dirty="0" smtClean="0"/>
              <a:t>In theory, read</a:t>
            </a:r>
            <a:r>
              <a:rPr lang="en-US" dirty="0"/>
              <a:t>-</a:t>
            </a:r>
            <a:r>
              <a:rPr lang="en-US" dirty="0" smtClean="0"/>
              <a:t>only but with a notification signal </a:t>
            </a:r>
          </a:p>
          <a:p>
            <a:pPr lvl="1"/>
            <a:r>
              <a:rPr lang="en-US" dirty="0" smtClean="0"/>
              <a:t>In reality, writable as well as readable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3448"/>
            <a:ext cx="8209301" cy="252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Q_DECL_OVERRIDE;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36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chartitem.h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the getter function and notification signal</a:t>
            </a:r>
          </a:p>
          <a:p>
            <a:r>
              <a:rPr lang="en-US" dirty="0" smtClean="0"/>
              <a:t>Define an append function for the list property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18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static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049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Getter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 smtClean="0">
                <a:latin typeface="Courier New"/>
                <a:cs typeface="Courier New"/>
              </a:rPr>
              <a:t>chartitem.cpp</a:t>
            </a:r>
            <a:r>
              <a:rPr lang="en-US" i="1" dirty="0" smtClean="0"/>
              <a:t> </a:t>
            </a:r>
            <a:r>
              <a:rPr lang="en-US" dirty="0"/>
              <a:t>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Defines and returns a list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</a:t>
            </a:r>
            <a:endParaRPr lang="en-US" dirty="0"/>
          </a:p>
          <a:p>
            <a:pPr lvl="1"/>
            <a:r>
              <a:rPr lang="en-US" dirty="0" smtClean="0"/>
              <a:t>With an append function </a:t>
            </a:r>
          </a:p>
          <a:p>
            <a:r>
              <a:rPr lang="en-US" dirty="0" smtClean="0"/>
              <a:t>Possible to define count, at and clear functions as well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65397"/>
            <a:ext cx="8209301" cy="125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::bars()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256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Append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51200"/>
            <a:ext cx="7513803" cy="1913466"/>
          </a:xfrm>
        </p:spPr>
        <p:txBody>
          <a:bodyPr>
            <a:normAutofit/>
          </a:bodyPr>
          <a:lstStyle/>
          <a:p>
            <a:r>
              <a:rPr lang="en-US" dirty="0" smtClean="0"/>
              <a:t>Static function, accepts </a:t>
            </a:r>
          </a:p>
          <a:p>
            <a:pPr lvl="1"/>
            <a:r>
              <a:rPr lang="en-US" dirty="0" smtClean="0"/>
              <a:t>The list to operate on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append </a:t>
            </a:r>
            <a:endParaRPr lang="en-US" dirty="0"/>
          </a:p>
          <a:p>
            <a:r>
              <a:rPr lang="en-US" dirty="0" smtClean="0"/>
              <a:t>When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appended</a:t>
            </a:r>
            <a:endParaRPr lang="en-US" dirty="0"/>
          </a:p>
          <a:p>
            <a:pPr lvl="1"/>
            <a:r>
              <a:rPr lang="en-US" dirty="0" smtClean="0"/>
              <a:t>Emits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signal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*list,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*bar)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qobject_cast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*&gt;(list-&gt;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chart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.append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(bar);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chart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Items are often nested</a:t>
            </a:r>
            <a:endParaRPr lang="en-US" dirty="0"/>
          </a:p>
          <a:p>
            <a:pPr lvl="1"/>
            <a:r>
              <a:rPr lang="en-US" dirty="0" smtClean="0"/>
              <a:t>One item contains others</a:t>
            </a:r>
            <a:endParaRPr lang="en-US" dirty="0"/>
          </a:p>
          <a:p>
            <a:pPr lvl="1"/>
            <a:r>
              <a:rPr lang="en-US" dirty="0" smtClean="0"/>
              <a:t>Manage collections of items</a:t>
            </a:r>
            <a:endParaRPr lang="en-US" dirty="0"/>
          </a:p>
          <a:p>
            <a:r>
              <a:rPr lang="en-US" dirty="0" smtClean="0"/>
              <a:t>Colors, gradients and images</a:t>
            </a:r>
          </a:p>
          <a:p>
            <a:pPr lvl="1"/>
            <a:r>
              <a:rPr lang="en-US" dirty="0" smtClean="0"/>
              <a:t>Create appealing UIs </a:t>
            </a:r>
            <a:endParaRPr lang="en-US" dirty="0"/>
          </a:p>
          <a:p>
            <a:r>
              <a:rPr lang="en-US" dirty="0" smtClean="0"/>
              <a:t>Text</a:t>
            </a:r>
            <a:endParaRPr lang="en-US" dirty="0"/>
          </a:p>
          <a:p>
            <a:pPr lvl="1"/>
            <a:r>
              <a:rPr lang="en-US" dirty="0" smtClean="0"/>
              <a:t>Displaying text</a:t>
            </a:r>
            <a:endParaRPr lang="en-US" dirty="0"/>
          </a:p>
          <a:p>
            <a:pPr lvl="1"/>
            <a:r>
              <a:rPr lang="en-US" dirty="0" smtClean="0"/>
              <a:t>Handling text input </a:t>
            </a:r>
            <a:endParaRPr lang="en-US" dirty="0"/>
          </a:p>
          <a:p>
            <a:r>
              <a:rPr lang="en-US" dirty="0" smtClean="0"/>
              <a:t>Anchors and alignment</a:t>
            </a:r>
            <a:endParaRPr lang="en-US" dirty="0"/>
          </a:p>
          <a:p>
            <a:pPr lvl="1"/>
            <a:r>
              <a:rPr lang="en-US" dirty="0" smtClean="0"/>
              <a:t>Allow items to be placed in an intuitive way</a:t>
            </a:r>
            <a:endParaRPr lang="en-US" dirty="0"/>
          </a:p>
          <a:p>
            <a:pPr lvl="1"/>
            <a:r>
              <a:rPr lang="en-US" dirty="0" smtClean="0"/>
              <a:t>Maintain spatial relationships between items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Define classes as property types:</a:t>
            </a:r>
            <a:endParaRPr lang="en-US" dirty="0"/>
          </a:p>
          <a:p>
            <a:pPr lvl="1"/>
            <a:r>
              <a:rPr lang="en-US" dirty="0" smtClean="0"/>
              <a:t>Declare and implement a new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Declare properties to use a pointer to the new type</a:t>
            </a:r>
          </a:p>
          <a:p>
            <a:pPr lvl="1"/>
            <a:r>
              <a:rPr lang="en-US" dirty="0" smtClean="0"/>
              <a:t>Register the item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qmlRegisterType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Use </a:t>
            </a:r>
            <a:r>
              <a:rPr lang="en-US" dirty="0" err="1" smtClean="0"/>
              <a:t>enums</a:t>
            </a:r>
            <a:r>
              <a:rPr lang="en-US" dirty="0" smtClean="0"/>
              <a:t> as simple custom property types: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Q_ENUMS</a:t>
            </a:r>
            <a:r>
              <a:rPr lang="en-US" dirty="0" smtClean="0"/>
              <a:t> to declare a new </a:t>
            </a:r>
            <a:r>
              <a:rPr lang="en-US" dirty="0" err="1" smtClean="0"/>
              <a:t>enum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Declare properties as usual </a:t>
            </a:r>
            <a:endParaRPr lang="en-US" dirty="0"/>
          </a:p>
          <a:p>
            <a:r>
              <a:rPr lang="en-US" dirty="0" smtClean="0"/>
              <a:t>Define collections of custom types:</a:t>
            </a:r>
            <a:endParaRPr lang="en-US" dirty="0"/>
          </a:p>
          <a:p>
            <a:pPr lvl="1"/>
            <a:r>
              <a:rPr lang="en-US" dirty="0" smtClean="0"/>
              <a:t>Using a custom item that has been declared and registered </a:t>
            </a:r>
          </a:p>
          <a:p>
            <a:pPr lvl="1"/>
            <a:r>
              <a:rPr lang="en-US" dirty="0" smtClean="0"/>
              <a:t>Declare properties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 a getter and an append function for each property</a:t>
            </a:r>
            <a:endParaRPr lang="en-US" dirty="0"/>
          </a:p>
          <a:p>
            <a:pPr lvl="1"/>
            <a:r>
              <a:rPr lang="en-US" dirty="0" smtClean="0"/>
              <a:t>read</a:t>
            </a:r>
            <a:r>
              <a:rPr lang="en-US" dirty="0"/>
              <a:t>-</a:t>
            </a:r>
            <a:r>
              <a:rPr lang="en-US" dirty="0" smtClean="0"/>
              <a:t>only properties, but read</a:t>
            </a:r>
            <a:r>
              <a:rPr lang="en-US" dirty="0"/>
              <a:t>-</a:t>
            </a:r>
            <a:r>
              <a:rPr lang="en-US" dirty="0" smtClean="0"/>
              <a:t>write containers</a:t>
            </a:r>
            <a:endParaRPr lang="en-US" dirty="0"/>
          </a:p>
          <a:p>
            <a:pPr lvl="1"/>
            <a:r>
              <a:rPr lang="en-US" dirty="0" smtClean="0"/>
              <a:t>read</a:t>
            </a:r>
            <a:r>
              <a:rPr lang="en-US" dirty="0"/>
              <a:t>-</a:t>
            </a:r>
            <a:r>
              <a:rPr lang="en-US" dirty="0" smtClean="0"/>
              <a:t>only containers define append functions that simply return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092504"/>
          </a:xfrm>
        </p:spPr>
        <p:txBody>
          <a:bodyPr>
            <a:normAutofit/>
          </a:bodyPr>
          <a:lstStyle/>
          <a:p>
            <a:r>
              <a:rPr lang="en-US" dirty="0" smtClean="0"/>
              <a:t>One property can be marked as the default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Allows child</a:t>
            </a:r>
            <a:r>
              <a:rPr lang="en-US" dirty="0"/>
              <a:t>-</a:t>
            </a:r>
            <a:r>
              <a:rPr lang="en-US" dirty="0" smtClean="0"/>
              <a:t>item like syntax for assignment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4040"/>
            <a:ext cx="8209301" cy="1049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Q_CLASSINFO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DefaultProperty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"bars"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285068"/>
            <a:ext cx="8209301" cy="1490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Bar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ex-default-property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51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Plug-ins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84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Extension Plugins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Declarative extensions can be deployed as plugins</a:t>
            </a:r>
            <a:endParaRPr lang="en-US" dirty="0"/>
          </a:p>
          <a:p>
            <a:pPr lvl="1"/>
            <a:r>
              <a:rPr lang="en-US" dirty="0" smtClean="0"/>
              <a:t>Using source and header files for a working custom type</a:t>
            </a:r>
            <a:endParaRPr lang="en-US" dirty="0"/>
          </a:p>
          <a:p>
            <a:pPr lvl="1"/>
            <a:r>
              <a:rPr lang="en-US" dirty="0" smtClean="0"/>
              <a:t>Developed separately then deployed with an application</a:t>
            </a:r>
            <a:endParaRPr lang="en-US" dirty="0"/>
          </a:p>
          <a:p>
            <a:pPr lvl="1"/>
            <a:r>
              <a:rPr lang="en-US" dirty="0" smtClean="0"/>
              <a:t>Write QML</a:t>
            </a:r>
            <a:r>
              <a:rPr lang="en-US" dirty="0"/>
              <a:t>-</a:t>
            </a:r>
            <a:r>
              <a:rPr lang="en-US" dirty="0" smtClean="0"/>
              <a:t>only components then rewrite in C</a:t>
            </a:r>
            <a:r>
              <a:rPr lang="en-US" dirty="0"/>
              <a:t>+</a:t>
            </a:r>
            <a:r>
              <a:rPr lang="en-US" dirty="0" smtClean="0"/>
              <a:t>+</a:t>
            </a:r>
            <a:endParaRPr lang="en-US" dirty="0"/>
          </a:p>
          <a:p>
            <a:pPr lvl="1"/>
            <a:r>
              <a:rPr lang="en-US" dirty="0" smtClean="0"/>
              <a:t>Use placeholders for C</a:t>
            </a:r>
            <a:r>
              <a:rPr lang="en-US" dirty="0"/>
              <a:t>+</a:t>
            </a:r>
            <a:r>
              <a:rPr lang="en-US" dirty="0" smtClean="0"/>
              <a:t>+ components until they are ready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Plugins can be loaded by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 </a:t>
            </a:r>
          </a:p>
          <a:p>
            <a:pPr lvl="1"/>
            <a:r>
              <a:rPr lang="en-US" dirty="0" smtClean="0"/>
              <a:t>With an appropriate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Plugins can be loaded by C</a:t>
            </a:r>
            <a:r>
              <a:rPr lang="en-US" dirty="0"/>
              <a:t>+</a:t>
            </a:r>
            <a:r>
              <a:rPr lang="en-US" dirty="0" smtClean="0"/>
              <a:t>+ applications</a:t>
            </a:r>
            <a:endParaRPr lang="en-US" dirty="0"/>
          </a:p>
          <a:p>
            <a:pPr lvl="1"/>
            <a:r>
              <a:rPr lang="en-US" dirty="0" smtClean="0"/>
              <a:t>Some work is required to load and initialize them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</a:t>
            </a:r>
            <a:r>
              <a:rPr lang="en-US" sz="1400" dirty="0" smtClean="0">
                <a:latin typeface="Open Sans Light"/>
                <a:cs typeface="Open Sans Light"/>
              </a:rPr>
              <a:t>ex-extension-plugin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6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Add type information for </a:t>
            </a:r>
            <a:r>
              <a:rPr lang="en-US" dirty="0" err="1" smtClean="0"/>
              <a:t>Qt’s</a:t>
            </a:r>
            <a:r>
              <a:rPr lang="en-US" dirty="0" smtClean="0"/>
              <a:t> plugin system</a:t>
            </a:r>
          </a:p>
          <a:p>
            <a:pPr lvl="1"/>
            <a:r>
              <a:rPr lang="en-US" dirty="0" smtClean="0"/>
              <a:t>Only one function to re-implement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Q_PLUGIN_METADATA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org.qt-project.Qt.QQmlExtensionInterface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uri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Q_DECL_OVERRIDE;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11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2997199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 smtClean="0"/>
              <a:t>Register the custom type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uri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supplied </a:t>
            </a:r>
          </a:p>
          <a:p>
            <a:pPr lvl="1"/>
            <a:r>
              <a:rPr lang="en-US" dirty="0" smtClean="0"/>
              <a:t>The same custom type we started with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5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ellipseplugin.h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826933"/>
            <a:ext cx="7513803" cy="1354665"/>
          </a:xfrm>
        </p:spPr>
        <p:txBody>
          <a:bodyPr>
            <a:normAutofit/>
          </a:bodyPr>
          <a:lstStyle/>
          <a:p>
            <a:r>
              <a:rPr lang="en-US" dirty="0" smtClean="0"/>
              <a:t>Ensure that the project is built as a Qt plugin</a:t>
            </a:r>
            <a:endParaRPr lang="en-US" dirty="0"/>
          </a:p>
          <a:p>
            <a:r>
              <a:rPr lang="en-US" dirty="0" err="1" smtClean="0"/>
              <a:t>QtQuick</a:t>
            </a:r>
            <a:r>
              <a:rPr lang="en-US" dirty="0" smtClean="0"/>
              <a:t> module is added to the configuration</a:t>
            </a:r>
          </a:p>
          <a:p>
            <a:r>
              <a:rPr lang="en-US" dirty="0" smtClean="0"/>
              <a:t>Plugin is written to a 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  <a:r>
              <a:rPr lang="en-US" dirty="0" smtClean="0"/>
              <a:t> directory 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2353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lib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CONFIG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plugin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HEADERS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ellipseplugin.h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ellipseitem.cpp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ellipseplugin.cpp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DESTDIR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../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1123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an Extension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490133"/>
            <a:ext cx="7513803" cy="369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use the plugin with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tool:</a:t>
            </a:r>
          </a:p>
          <a:p>
            <a:r>
              <a:rPr lang="en-US" dirty="0" smtClean="0"/>
              <a:t>Write a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Include a line to describe the plugin</a:t>
            </a:r>
          </a:p>
          <a:p>
            <a:pPr lvl="1"/>
            <a:r>
              <a:rPr lang="en-US" dirty="0" smtClean="0"/>
              <a:t>Stored in the </a:t>
            </a:r>
            <a:r>
              <a:rPr lang="en-US" dirty="0" smtClean="0">
                <a:latin typeface="Courier New"/>
                <a:cs typeface="Courier New"/>
              </a:rPr>
              <a:t>standalone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Write a QML file to show the item</a:t>
            </a:r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latin typeface="Courier New"/>
                <a:cs typeface="Courier New"/>
              </a:rPr>
              <a:t>ellipse9s.qml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 contains a declaration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lugin </a:t>
            </a:r>
            <a:r>
              <a:rPr lang="en-US" dirty="0" err="1" smtClean="0">
                <a:latin typeface="Courier New"/>
                <a:cs typeface="Courier New"/>
              </a:rPr>
              <a:t>ellipseplugin</a:t>
            </a:r>
            <a:r>
              <a:rPr lang="en-US" dirty="0" smtClean="0">
                <a:latin typeface="Courier New"/>
                <a:cs typeface="Courier New"/>
              </a:rPr>
              <a:t> ../plugins</a:t>
            </a:r>
          </a:p>
          <a:p>
            <a:r>
              <a:rPr lang="en-US" dirty="0" smtClean="0"/>
              <a:t>Plugin followed by</a:t>
            </a:r>
          </a:p>
          <a:p>
            <a:pPr lvl="1"/>
            <a:r>
              <a:rPr lang="en-US" dirty="0" smtClean="0"/>
              <a:t>The plugin name: </a:t>
            </a:r>
            <a:r>
              <a:rPr lang="en-US" dirty="0" err="1" smtClean="0">
                <a:latin typeface="Courier New"/>
                <a:cs typeface="Courier New"/>
              </a:rPr>
              <a:t>ellipseplugin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The plugin path relative to the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file: </a:t>
            </a:r>
            <a:r>
              <a:rPr lang="en-US" dirty="0" smtClean="0">
                <a:latin typeface="Courier New"/>
                <a:cs typeface="Courier New"/>
              </a:rPr>
              <a:t>../plugins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327</a:t>
            </a:fld>
            <a:endParaRPr lang="en-US" dirty="0"/>
          </a:p>
        </p:txBody>
      </p:sp>
      <p:pic>
        <p:nvPicPr>
          <p:cNvPr id="4" name="Picture 3" descr="plugin-loc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23" y="1490133"/>
            <a:ext cx="253140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819704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file: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the custom item directly</a:t>
            </a:r>
          </a:p>
          <a:p>
            <a:r>
              <a:rPr lang="en-US" dirty="0" smtClean="0"/>
              <a:t>No need to import any custom modules</a:t>
            </a:r>
          </a:p>
          <a:p>
            <a:pPr lvl="1"/>
            <a:r>
              <a:rPr lang="en-US" dirty="0" smtClean="0"/>
              <a:t>Files </a:t>
            </a:r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mldir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are in the same project directory</a:t>
            </a:r>
          </a:p>
          <a:p>
            <a:pPr lvl="1"/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/>
              <a:t> is automatically imported into the global namespace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59471"/>
            <a:ext cx="8209301" cy="164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77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</a:t>
            </a:r>
            <a:r>
              <a:rPr lang="en-US" dirty="0"/>
              <a:t>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8465609" cy="3819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load the plugin in a C++ application:</a:t>
            </a:r>
          </a:p>
          <a:p>
            <a:r>
              <a:rPr lang="en-US" dirty="0" smtClean="0"/>
              <a:t>Locate the plugin</a:t>
            </a:r>
          </a:p>
          <a:p>
            <a:pPr lvl="1"/>
            <a:r>
              <a:rPr lang="en-US" dirty="0" smtClean="0"/>
              <a:t>Perhaps scan the files in the </a:t>
            </a:r>
            <a:r>
              <a:rPr lang="en-US" dirty="0" smtClean="0">
                <a:latin typeface="Courier New"/>
                <a:cs typeface="Courier New"/>
              </a:rPr>
              <a:t>plugins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Load the plugin 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QPluginLoader</a:t>
            </a:r>
            <a:r>
              <a:rPr lang="en-US" dirty="0" smtClean="0">
                <a:latin typeface="Courier New"/>
                <a:cs typeface="Courier New"/>
              </a:rPr>
              <a:t> loader(</a:t>
            </a:r>
            <a:r>
              <a:rPr lang="en-US" dirty="0" err="1" smtClean="0">
                <a:latin typeface="Courier New"/>
                <a:cs typeface="Courier New"/>
              </a:rPr>
              <a:t>pluginsDir.absoluteFilePath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fileName</a:t>
            </a:r>
            <a:r>
              <a:rPr lang="en-US" dirty="0" smtClean="0">
                <a:latin typeface="Courier New"/>
                <a:cs typeface="Courier New"/>
              </a:rPr>
              <a:t>));</a:t>
            </a:r>
          </a:p>
          <a:p>
            <a:r>
              <a:rPr lang="en-US" dirty="0" smtClean="0"/>
              <a:t>Cast the plugin object to a </a:t>
            </a:r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latin typeface="Courier New"/>
                <a:cs typeface="Courier New"/>
              </a:rPr>
              <a:t> *plugin =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qobject_cast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 smtClean="0"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latin typeface="Courier New"/>
                <a:cs typeface="Courier New"/>
              </a:rPr>
              <a:t> *&gt;(</a:t>
            </a:r>
            <a:r>
              <a:rPr lang="en-US" dirty="0" err="1" smtClean="0">
                <a:latin typeface="Courier New"/>
                <a:cs typeface="Courier New"/>
              </a:rPr>
              <a:t>loader.instance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r>
              <a:rPr lang="en-US" dirty="0" smtClean="0"/>
              <a:t>Register the extension with a URI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f (plugin)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	plugin-&gt;</a:t>
            </a:r>
            <a:r>
              <a:rPr lang="en-US" dirty="0" err="1" smtClean="0">
                <a:latin typeface="Courier New"/>
                <a:cs typeface="Courier New"/>
              </a:rPr>
              <a:t>registerTypes</a:t>
            </a:r>
            <a:r>
              <a:rPr lang="en-US" dirty="0" smtClean="0">
                <a:latin typeface="Courier New"/>
                <a:cs typeface="Courier New"/>
              </a:rPr>
              <a:t>(“Shapes”);</a:t>
            </a:r>
          </a:p>
          <a:p>
            <a:pPr lvl="1"/>
            <a:r>
              <a:rPr lang="en-US" dirty="0" smtClean="0"/>
              <a:t>In this example,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 smtClean="0"/>
              <a:t> is used as a URI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N</a:t>
            </a:r>
            <a:r>
              <a:rPr lang="en-US" dirty="0" smtClean="0"/>
              <a:t>ested </a:t>
            </a:r>
            <a:r>
              <a:rPr lang="en-US" dirty="0"/>
              <a:t>I</a:t>
            </a:r>
            <a:r>
              <a:rPr lang="en-US" dirty="0" smtClean="0"/>
              <a:t>tems</a:t>
            </a:r>
            <a:r>
              <a:rPr lang="en-US" dirty="0"/>
              <a:t>, </a:t>
            </a:r>
            <a:r>
              <a:rPr lang="en-US" dirty="0" smtClean="0"/>
              <a:t>Anchors </a:t>
            </a:r>
            <a:r>
              <a:rPr lang="en-US" dirty="0"/>
              <a:t>and </a:t>
            </a:r>
            <a:r>
              <a:rPr lang="en-US" dirty="0" smtClean="0"/>
              <a:t>Components</a:t>
            </a:r>
            <a:r>
              <a:rPr lang="en-US" dirty="0"/>
              <a:t>?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Concerns separation</a:t>
            </a:r>
            <a:endParaRPr lang="en-US" dirty="0"/>
          </a:p>
          <a:p>
            <a:r>
              <a:rPr lang="en-US" dirty="0" smtClean="0"/>
              <a:t>Visual grouping</a:t>
            </a:r>
            <a:endParaRPr lang="en-US" dirty="0"/>
          </a:p>
          <a:p>
            <a:r>
              <a:rPr lang="en-US" dirty="0" smtClean="0"/>
              <a:t>Pixel perfect items placing and </a:t>
            </a:r>
            <a:r>
              <a:rPr lang="en-US" dirty="0" smtClean="0"/>
              <a:t>layout</a:t>
            </a:r>
          </a:p>
          <a:p>
            <a:r>
              <a:rPr lang="en-US" dirty="0" smtClean="0"/>
              <a:t>UI scaling </a:t>
            </a:r>
            <a:endParaRPr lang="en-US" dirty="0" smtClean="0"/>
          </a:p>
          <a:p>
            <a:r>
              <a:rPr lang="en-US" dirty="0" smtClean="0"/>
              <a:t>Encapsulation</a:t>
            </a:r>
            <a:endParaRPr lang="en-US" dirty="0"/>
          </a:p>
          <a:p>
            <a:r>
              <a:rPr lang="en-US" dirty="0" smtClean="0"/>
              <a:t>Reusability</a:t>
            </a:r>
            <a:endParaRPr lang="en-US" dirty="0"/>
          </a:p>
          <a:p>
            <a:r>
              <a:rPr lang="en-US" dirty="0" smtClean="0"/>
              <a:t>Look and feel changes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02341"/>
            <a:ext cx="535568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latin typeface="Open Sans Light"/>
                <a:cs typeface="Open Sans Light"/>
              </a:rPr>
              <a:t>Qt Quick Demo . Same Game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01" y="1192563"/>
            <a:ext cx="2464850" cy="3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05970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i="1" dirty="0" smtClean="0">
                <a:latin typeface="Courier New"/>
                <a:cs typeface="Courier New"/>
              </a:rPr>
              <a:t>ellipse9s.qml</a:t>
            </a:r>
            <a:r>
              <a:rPr lang="en-US" dirty="0" smtClean="0"/>
              <a:t> file: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/>
              <a:t> item is part of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A different URI makes a different import necessary; e.g.,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lugin-&gt;</a:t>
            </a:r>
            <a:r>
              <a:rPr lang="en-US" dirty="0" err="1" smtClean="0">
                <a:latin typeface="Courier New"/>
                <a:cs typeface="Courier New"/>
              </a:rPr>
              <a:t>registerTypes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err="1" smtClean="0">
                <a:latin typeface="Courier New"/>
                <a:cs typeface="Courier New"/>
              </a:rPr>
              <a:t>com.theqtcompany.examples.Shapes</a:t>
            </a:r>
            <a:r>
              <a:rPr lang="en-US" dirty="0" smtClean="0">
                <a:latin typeface="Courier New"/>
                <a:cs typeface="Courier New"/>
              </a:rPr>
              <a:t>”);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orresponds to </a:t>
            </a: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com.theqtcompany.examples.Shapes</a:t>
            </a:r>
            <a:r>
              <a:rPr lang="en-US" dirty="0" smtClean="0">
                <a:latin typeface="Courier New"/>
                <a:cs typeface="Courier New"/>
              </a:rPr>
              <a:t> 9.0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40"/>
            <a:ext cx="8209301" cy="1828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9.0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51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 of Extension Plugins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Extensions can be compiled as plugins</a:t>
            </a:r>
          </a:p>
          <a:p>
            <a:pPr lvl="1"/>
            <a:r>
              <a:rPr lang="en-US" dirty="0" smtClean="0"/>
              <a:t>Define and implement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subclass</a:t>
            </a:r>
          </a:p>
          <a:p>
            <a:pPr lvl="1"/>
            <a:r>
              <a:rPr lang="en-US" dirty="0" smtClean="0"/>
              <a:t>Define the version of the plugin in the extension</a:t>
            </a:r>
          </a:p>
          <a:p>
            <a:pPr lvl="1"/>
            <a:r>
              <a:rPr lang="en-US" dirty="0" smtClean="0"/>
              <a:t>Build a Qt plugin project within the quick option enabled</a:t>
            </a:r>
          </a:p>
          <a:p>
            <a:r>
              <a:rPr lang="en-US" dirty="0" smtClean="0"/>
              <a:t>Plugins can be loaded by the </a:t>
            </a:r>
            <a:r>
              <a:rPr lang="en-US" dirty="0" err="1" smtClean="0">
                <a:latin typeface="Courier New"/>
                <a:cs typeface="Courier New"/>
              </a:rPr>
              <a:t>qmlscene</a:t>
            </a:r>
            <a:r>
              <a:rPr lang="en-US" dirty="0" smtClean="0"/>
              <a:t> tool</a:t>
            </a:r>
          </a:p>
          <a:p>
            <a:pPr lvl="1"/>
            <a:r>
              <a:rPr lang="en-US" dirty="0" smtClean="0"/>
              <a:t>Write a </a:t>
            </a:r>
            <a:r>
              <a:rPr lang="en-US" dirty="0" err="1" smtClean="0">
                <a:latin typeface="Courier New"/>
                <a:cs typeface="Courier New"/>
              </a:rPr>
              <a:t>qmldir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Declare the plugin’s name and location relative to the file</a:t>
            </a:r>
          </a:p>
          <a:p>
            <a:pPr lvl="1"/>
            <a:r>
              <a:rPr lang="en-US" dirty="0" smtClean="0"/>
              <a:t>No need to import the plugin in QML</a:t>
            </a:r>
          </a:p>
          <a:p>
            <a:r>
              <a:rPr lang="en-US" dirty="0" smtClean="0"/>
              <a:t>Plugins can be loaded by C++ extensions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to load the plugin</a:t>
            </a:r>
          </a:p>
          <a:p>
            <a:pPr lvl="1"/>
            <a:r>
              <a:rPr lang="en-US" dirty="0" smtClean="0"/>
              <a:t>Register the custom types with a specific URI</a:t>
            </a:r>
          </a:p>
          <a:p>
            <a:pPr lvl="1"/>
            <a:r>
              <a:rPr lang="en-US" dirty="0" smtClean="0"/>
              <a:t>Import the same URI and plugin version number in QML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3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Chat Program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722407" cy="3784985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The handout contains a partial solution for a small chat program</a:t>
            </a:r>
          </a:p>
          <a:p>
            <a:r>
              <a:rPr lang="en-US" dirty="0" smtClean="0"/>
              <a:t>One side of the chat will be a server (using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QTcpServer</a:t>
            </a:r>
            <a:r>
              <a:rPr lang="en-US" dirty="0" smtClean="0"/>
              <a:t>) and the other end connect to it</a:t>
            </a:r>
          </a:p>
          <a:p>
            <a:r>
              <a:rPr lang="en-US" dirty="0" smtClean="0">
                <a:effectLst/>
              </a:rPr>
              <a:t>The TCP connection is already implemented in C++</a:t>
            </a:r>
          </a:p>
          <a:p>
            <a:r>
              <a:rPr lang="en-US" dirty="0" smtClean="0"/>
              <a:t>The GUI is implemented in QML</a:t>
            </a:r>
          </a:p>
          <a:p>
            <a:r>
              <a:rPr lang="en-US" dirty="0" smtClean="0">
                <a:effectLst/>
              </a:rPr>
              <a:t>Missing: The glue which makes the two parts work together</a:t>
            </a:r>
          </a:p>
          <a:p>
            <a:r>
              <a:rPr lang="en-US" dirty="0" smtClean="0"/>
              <a:t>STEPS </a:t>
            </a:r>
            <a:r>
              <a:rPr lang="en-US" dirty="0" err="1" smtClean="0"/>
              <a:t>aree</a:t>
            </a:r>
            <a:r>
              <a:rPr lang="en-US" dirty="0" smtClean="0"/>
              <a:t> available in the file </a:t>
            </a:r>
            <a:r>
              <a:rPr lang="en-US" dirty="0" err="1" smtClean="0">
                <a:latin typeface="Courier New"/>
                <a:cs typeface="Courier New"/>
              </a:rPr>
              <a:t>readme.txt</a:t>
            </a:r>
            <a:endParaRPr lang="en-US" dirty="0">
              <a:effectLst/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  <p:pic>
        <p:nvPicPr>
          <p:cNvPr id="10" name="Picture 9" descr="ch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76" y="1192563"/>
            <a:ext cx="2423313" cy="326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-integration/lab-</a:t>
            </a:r>
            <a:r>
              <a:rPr lang="en-US" sz="1400" dirty="0" err="1">
                <a:latin typeface="Open Sans Light"/>
                <a:cs typeface="Open Sans Light"/>
              </a:rPr>
              <a:t>tcp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conection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6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Graphics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5669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Canvas </a:t>
            </a:r>
            <a:endParaRPr lang="en-US" dirty="0" smtClean="0"/>
          </a:p>
          <a:p>
            <a:r>
              <a:rPr lang="en-US" dirty="0" smtClean="0"/>
              <a:t>Particles </a:t>
            </a:r>
          </a:p>
          <a:p>
            <a:r>
              <a:rPr lang="en-US" dirty="0" err="1" smtClean="0"/>
              <a:t>Shaders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Knowledge on how to create items with your own painting code</a:t>
            </a:r>
          </a:p>
          <a:p>
            <a:endParaRPr lang="en-US" dirty="0" smtClean="0"/>
          </a:p>
          <a:p>
            <a:r>
              <a:rPr lang="en-US" dirty="0" smtClean="0"/>
              <a:t>Use canvas with user interaction of animations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complete particle system </a:t>
            </a:r>
          </a:p>
          <a:p>
            <a:pPr lvl="1"/>
            <a:r>
              <a:rPr lang="en-US" dirty="0" smtClean="0"/>
              <a:t>Specify the particles</a:t>
            </a:r>
            <a:endParaRPr lang="en-US" dirty="0"/>
          </a:p>
          <a:p>
            <a:pPr lvl="1"/>
            <a:r>
              <a:rPr lang="en-US" dirty="0" smtClean="0"/>
              <a:t>Provide velocity, acceleration or other physics traits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shaders</a:t>
            </a:r>
            <a:r>
              <a:rPr lang="en-US" dirty="0" smtClean="0"/>
              <a:t> to modify items rendering</a:t>
            </a:r>
            <a:endParaRPr lang="en-US" dirty="0"/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r>
              <a:rPr lang="en-US" dirty="0" smtClean="0"/>
              <a:t> for pixel manipulation 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r>
              <a:rPr lang="en-US" dirty="0" smtClean="0"/>
              <a:t> for shape manipulation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anvas</a:t>
            </a:r>
            <a:r>
              <a:rPr lang="en-US" dirty="0"/>
              <a:t>, </a:t>
            </a:r>
            <a:r>
              <a:rPr lang="en-US" dirty="0" smtClean="0"/>
              <a:t>Particles </a:t>
            </a:r>
            <a:r>
              <a:rPr lang="en-US" dirty="0"/>
              <a:t>and </a:t>
            </a:r>
            <a:r>
              <a:rPr lang="en-US" dirty="0" err="1"/>
              <a:t>S</a:t>
            </a:r>
            <a:r>
              <a:rPr lang="en-US" dirty="0" err="1" smtClean="0"/>
              <a:t>haders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Custom painting of components </a:t>
            </a:r>
            <a:endParaRPr lang="en-US" dirty="0"/>
          </a:p>
          <a:p>
            <a:r>
              <a:rPr lang="en-US" dirty="0" smtClean="0"/>
              <a:t>Graphs and plots </a:t>
            </a:r>
          </a:p>
          <a:p>
            <a:endParaRPr lang="en-US" dirty="0"/>
          </a:p>
          <a:p>
            <a:r>
              <a:rPr lang="en-US" dirty="0" smtClean="0"/>
              <a:t>Complex visual effects</a:t>
            </a:r>
            <a:endParaRPr lang="en-US" dirty="0"/>
          </a:p>
          <a:p>
            <a:r>
              <a:rPr lang="en-US" dirty="0" smtClean="0"/>
              <a:t>Simulate some physics during animations </a:t>
            </a:r>
          </a:p>
          <a:p>
            <a:r>
              <a:rPr lang="en-US" dirty="0" smtClean="0"/>
              <a:t>Benefit as much as possible from the GPU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336</a:t>
            </a:fld>
            <a:endParaRPr lang="en-US" dirty="0"/>
          </a:p>
        </p:txBody>
      </p:sp>
      <p:pic>
        <p:nvPicPr>
          <p:cNvPr id="7" name="Picture 6" descr="effects-showc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94" y="1370838"/>
            <a:ext cx="2948626" cy="2981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</a:t>
            </a:r>
            <a:r>
              <a:rPr lang="en-US" sz="1400" dirty="0" err="1">
                <a:latin typeface="Open Sans Light"/>
                <a:cs typeface="Open Sans Light"/>
              </a:rPr>
              <a:t>piechart.qml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96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Canvas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559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Canvas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/>
              <a:t> </a:t>
            </a:r>
            <a:r>
              <a:rPr lang="en-US" dirty="0"/>
              <a:t>is used to insert an </a:t>
            </a:r>
            <a:r>
              <a:rPr lang="en-US" dirty="0" smtClean="0"/>
              <a:t>item in </a:t>
            </a:r>
            <a:r>
              <a:rPr lang="en-US" dirty="0"/>
              <a:t>which to paint </a:t>
            </a:r>
          </a:p>
          <a:p>
            <a:endParaRPr lang="en-US" dirty="0" smtClean="0"/>
          </a:p>
          <a:p>
            <a:r>
              <a:rPr lang="en-US" dirty="0" smtClean="0"/>
              <a:t>Handler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onPaint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contain the painting </a:t>
            </a:r>
            <a:r>
              <a:rPr lang="en-US" dirty="0" smtClean="0"/>
              <a:t>code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API somewhat similar to the old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QPainter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API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API compatible with the HTML5 Canvas API</a:t>
            </a:r>
          </a:p>
          <a:p>
            <a:pPr lvl="1"/>
            <a:r>
              <a:rPr lang="en-US" dirty="0" smtClean="0"/>
              <a:t>Need to request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Context2D</a:t>
            </a:r>
            <a:r>
              <a:rPr lang="en-US" dirty="0" smtClean="0"/>
              <a:t> instance first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requestPaint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schedule repainting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7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Rendering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2"/>
            <a:ext cx="8209301" cy="4069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.clearRect</a:t>
            </a:r>
            <a:r>
              <a:rPr lang="en-US" dirty="0">
                <a:latin typeface="Courier New"/>
                <a:cs typeface="Courier New"/>
              </a:rPr>
              <a:t>(0,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);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.fillRule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.OddEvenFill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.fillStyle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forestgreen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.beginPath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.moveTo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0.1);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.closePath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.rect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0.6,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0.6);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2985C7"/>
                </a:solidFill>
                <a:latin typeface="Courier New"/>
                <a:cs typeface="Courier New"/>
              </a:rPr>
              <a:t>       </a:t>
            </a:r>
            <a:r>
              <a:rPr lang="en-US" i="1" dirty="0" err="1" smtClean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 smtClean="0">
                <a:latin typeface="Courier New"/>
                <a:cs typeface="Courier New"/>
              </a:rPr>
              <a:t>.fill</a:t>
            </a:r>
            <a:r>
              <a:rPr lang="en-US" dirty="0">
                <a:latin typeface="Courier New"/>
                <a:cs typeface="Courier New"/>
              </a:rPr>
              <a:t>(); } 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 descr="path-pain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25691"/>
            <a:ext cx="1636891" cy="1654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-graphics-effects/ex-canvas/path-</a:t>
            </a:r>
            <a:r>
              <a:rPr lang="en-US" sz="1400" dirty="0" err="1">
                <a:latin typeface="Open Sans Light"/>
                <a:cs typeface="Open Sans Light"/>
              </a:rPr>
              <a:t>painting.qml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2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Nested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473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Scribble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47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: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 err="1" smtClean="0">
                <a:latin typeface="Courier New"/>
                <a:cs typeface="Courier New"/>
              </a:rPr>
              <a:t>.requestPaint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-graphics-effects/ex-canvas/scribble-</a:t>
            </a:r>
            <a:r>
              <a:rPr lang="en-US" sz="1400" dirty="0" err="1">
                <a:latin typeface="Open Sans Light"/>
                <a:cs typeface="Open Sans Light"/>
              </a:rPr>
              <a:t>area.qml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0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Screen Saver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866796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  <a:endParaRPr lang="en-US" dirty="0" smtClean="0"/>
          </a:p>
          <a:p>
            <a:pPr lvl="1"/>
            <a:r>
              <a:rPr lang="en-US" dirty="0" smtClean="0"/>
              <a:t>Get the lines to be rendered</a:t>
            </a:r>
            <a:endParaRPr lang="en-US" dirty="0"/>
          </a:p>
          <a:p>
            <a:pPr lvl="1"/>
            <a:r>
              <a:rPr lang="en-US" dirty="0" smtClean="0"/>
              <a:t>Have the points forming the lines animated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  <p:pic>
        <p:nvPicPr>
          <p:cNvPr id="13" name="Picture 12" descr="screensa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3" y="1423701"/>
            <a:ext cx="2963334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-graphics-effects/lab-screensaver/</a:t>
            </a:r>
            <a:r>
              <a:rPr lang="en-US" sz="1400" dirty="0" err="1">
                <a:latin typeface="Open Sans Light"/>
                <a:cs typeface="Open Sans Light"/>
              </a:rPr>
              <a:t>screensaver.qml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1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Particles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131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Particle System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requires </a:t>
            </a:r>
            <a:endParaRPr lang="en-US" dirty="0"/>
          </a:p>
          <a:p>
            <a:pPr lvl="1"/>
            <a:r>
              <a:rPr lang="en-US" dirty="0" smtClean="0"/>
              <a:t>At least a particles source </a:t>
            </a:r>
          </a:p>
          <a:p>
            <a:pPr lvl="1"/>
            <a:r>
              <a:rPr lang="en-US" dirty="0" smtClean="0"/>
              <a:t>The description of how particles look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Particles sources are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/>
              <a:t> instances </a:t>
            </a:r>
          </a:p>
          <a:p>
            <a:pPr lvl="1"/>
            <a:r>
              <a:rPr lang="en-US" dirty="0" smtClean="0"/>
              <a:t>They emit the logical particles</a:t>
            </a:r>
            <a:endParaRPr lang="en-US" dirty="0"/>
          </a:p>
          <a:p>
            <a:pPr lvl="1"/>
            <a:r>
              <a:rPr lang="en-US" dirty="0" smtClean="0"/>
              <a:t>Provide initial attributes: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emitRate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lifeSpan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speed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The flow can be controlled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enabled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pulse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burst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r>
              <a:rPr lang="en-US" dirty="0" smtClean="0"/>
              <a:t>Particle appearance is controlled by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ParticlePainter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instance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an image as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, it can be rotated, colorized, etc.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ItemParticle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an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 smtClean="0"/>
              <a:t> delegate to render particles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uses </a:t>
            </a:r>
            <a:r>
              <a:rPr lang="en-US" dirty="0" err="1" smtClean="0"/>
              <a:t>shaders</a:t>
            </a:r>
            <a:r>
              <a:rPr lang="en-US" dirty="0" smtClean="0"/>
              <a:t> to render particles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Emitter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Emit the particles using 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Emit particles immediately using </a:t>
            </a:r>
            <a:r>
              <a:rPr lang="en-US" dirty="0">
                <a:latin typeface="Courier New"/>
                <a:cs typeface="Courier New"/>
              </a:rPr>
              <a:t>burst(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count,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2"/>
            <a:r>
              <a:rPr lang="en-US" dirty="0" smtClean="0"/>
              <a:t>Coordinates may be omitted, in which case the emitter emits particles randomly inside the emitter area</a:t>
            </a:r>
          </a:p>
          <a:p>
            <a:pPr lvl="2"/>
            <a:r>
              <a:rPr lang="en-US" dirty="0" smtClean="0"/>
              <a:t>Use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EllipseShape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LineShape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MaskShape</a:t>
            </a:r>
            <a:r>
              <a:rPr lang="en-US" dirty="0"/>
              <a:t>) to provide a non-rectangular emitter area </a:t>
            </a:r>
          </a:p>
          <a:p>
            <a:pPr lvl="1"/>
            <a:r>
              <a:rPr lang="en-US" dirty="0"/>
              <a:t>Enable the disabled emitter for a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/>
              <a:t> milliseconds </a:t>
            </a:r>
            <a:r>
              <a:rPr lang="en-US" dirty="0">
                <a:latin typeface="Courier New"/>
                <a:cs typeface="Courier New"/>
              </a:rPr>
              <a:t>pulse(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duration)</a:t>
            </a:r>
            <a:endParaRPr lang="en-US" dirty="0"/>
          </a:p>
          <a:p>
            <a:r>
              <a:rPr lang="en-US" dirty="0"/>
              <a:t>Provide the initial particle attributes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emitRate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(10)</a:t>
            </a:r>
            <a:r>
              <a:rPr lang="en-US" dirty="0">
                <a:cs typeface="Courier New" pitchFamily="49" charset="0"/>
              </a:rPr>
              <a:t> – number of particles emitted per second </a:t>
            </a:r>
            <a:endParaRPr lang="en-US" dirty="0"/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lifeSpan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</a:t>
            </a:r>
            <a:r>
              <a:rPr lang="en-US" dirty="0">
                <a:cs typeface="Courier New" pitchFamily="49" charset="0"/>
              </a:rPr>
              <a:t> – life span of each particle in milliseconds. Values &gt; 10 </a:t>
            </a:r>
            <a:r>
              <a:rPr lang="en-US" dirty="0" err="1">
                <a:cs typeface="Courier New" pitchFamily="49" charset="0"/>
              </a:rPr>
              <a:t>mins</a:t>
            </a:r>
            <a:r>
              <a:rPr lang="en-US" dirty="0">
                <a:cs typeface="Courier New" pitchFamily="49" charset="0"/>
              </a:rPr>
              <a:t> are treated as infinite </a:t>
            </a:r>
            <a:endParaRPr lang="en-US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size(16) </a:t>
            </a:r>
            <a:r>
              <a:rPr lang="en-US" dirty="0">
                <a:cs typeface="Courier New" pitchFamily="49" charset="0"/>
              </a:rPr>
              <a:t>– particle size in pixels. May be linearly interpolated to </a:t>
            </a:r>
            <a:r>
              <a:rPr lang="en-US" dirty="0" err="1">
                <a:latin typeface="Courier New"/>
                <a:cs typeface="Courier New"/>
              </a:rPr>
              <a:t>endSize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acceleration, velocity</a:t>
            </a:r>
            <a:r>
              <a:rPr lang="en-US" dirty="0">
                <a:cs typeface="Courier New" pitchFamily="49" charset="0"/>
              </a:rPr>
              <a:t> – defined as stochastic 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Lights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2.5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.burst</a:t>
            </a:r>
            <a:r>
              <a:rPr lang="en-US" dirty="0">
                <a:latin typeface="Courier New"/>
                <a:cs typeface="Courier New"/>
              </a:rPr>
              <a:t>(20)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redVariation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greenVariation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hristmas-ligh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032932"/>
            <a:ext cx="2411897" cy="2438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christmas-lights.qml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3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11" y="4290133"/>
            <a:ext cx="568705" cy="698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Speed &amp; Acceleration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Both initial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velocity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acceleration</a:t>
            </a:r>
            <a:r>
              <a:rPr lang="en-US" dirty="0" smtClean="0"/>
              <a:t> are specified using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is a vector space of possible directions for a particle</a:t>
            </a:r>
          </a:p>
          <a:p>
            <a:pPr lvl="1"/>
            <a:r>
              <a:rPr lang="en-US" dirty="0" smtClean="0"/>
              <a:t>Value intervals are specified using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*Variation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Each particle gets a random vector of the vector space </a:t>
            </a:r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 smtClean="0"/>
              <a:t> </a:t>
            </a:r>
            <a:r>
              <a:rPr lang="en-US" dirty="0"/>
              <a:t>is never used, it has </a:t>
            </a:r>
            <a:r>
              <a:rPr lang="en-US" dirty="0" smtClean="0"/>
              <a:t>subclasses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AngleDirection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varying in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angle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PointDirection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varying in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x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 smtClean="0"/>
              <a:t> components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TargetDirection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for directions toward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targetItem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CumulativeDirection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acts as a direction that sums the directions within it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346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058270" y="1992373"/>
            <a:ext cx="1529119" cy="1304554"/>
            <a:chOff x="7031346" y="1645826"/>
            <a:chExt cx="1529119" cy="1304554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smtClean="0">
                  <a:latin typeface="+mn-lt"/>
                </a:rPr>
                <a:t>y</a:t>
              </a:r>
              <a:endParaRPr lang="en-US" sz="1000" dirty="0">
                <a:latin typeface="+mn-lt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7890209" y="1987315"/>
              <a:ext cx="341008" cy="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748637" y="1645826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err="1" smtClean="0">
                  <a:latin typeface="Open Sans Light"/>
                  <a:cs typeface="Open Sans Light"/>
                </a:rPr>
                <a:t>xVariation</a:t>
              </a:r>
              <a:endParaRPr lang="en-US" sz="100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58270" y="3606215"/>
            <a:ext cx="1246907" cy="845473"/>
            <a:chOff x="7031346" y="2104907"/>
            <a:chExt cx="1246907" cy="845473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smtClean="0">
                  <a:latin typeface="+mn-lt"/>
                </a:rPr>
                <a:t>y</a:t>
              </a:r>
              <a:endParaRPr lang="en-US" sz="1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2.5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.pulse</a:t>
            </a:r>
            <a:r>
              <a:rPr lang="en-US" dirty="0">
                <a:latin typeface="Courier New"/>
                <a:cs typeface="Courier New"/>
              </a:rPr>
              <a:t>(50)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700;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velocity: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explo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24" y="1032932"/>
            <a:ext cx="2420100" cy="2446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explosion.qml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63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ParticlePainter</a:t>
            </a:r>
            <a:r>
              <a:rPr lang="en-US" dirty="0"/>
              <a:t> – Particle Visualizer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ImageParticle</a:t>
            </a:r>
            <a:r>
              <a:rPr lang="en-US" dirty="0"/>
              <a:t> uses an image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property. The image can be</a:t>
            </a:r>
          </a:p>
          <a:p>
            <a:pPr lvl="1"/>
            <a:r>
              <a:rPr lang="en-US" dirty="0" smtClean="0"/>
              <a:t>colorized</a:t>
            </a:r>
            <a:endParaRPr lang="en-US" dirty="0"/>
          </a:p>
          <a:p>
            <a:pPr lvl="1"/>
            <a:r>
              <a:rPr lang="en-US" dirty="0" smtClean="0"/>
              <a:t>rotated</a:t>
            </a:r>
          </a:p>
          <a:p>
            <a:pPr lvl="1"/>
            <a:r>
              <a:rPr lang="en-US" dirty="0" smtClean="0"/>
              <a:t>deformed:: </a:t>
            </a:r>
            <a:r>
              <a:rPr lang="en-US" dirty="0" err="1" smtClean="0">
                <a:latin typeface="Courier New"/>
                <a:cs typeface="Courier New"/>
              </a:rPr>
              <a:t>xVector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/>
              <a:t>), </a:t>
            </a:r>
            <a:r>
              <a:rPr lang="en-US" dirty="0" err="1">
                <a:latin typeface="Courier New"/>
                <a:cs typeface="Courier New"/>
              </a:rPr>
              <a:t>yVector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sprite-based animation: </a:t>
            </a:r>
            <a:r>
              <a:rPr lang="en-US" dirty="0">
                <a:latin typeface="Courier New"/>
                <a:cs typeface="Courier New"/>
              </a:rPr>
              <a:t>sprites</a:t>
            </a:r>
            <a:r>
              <a:rPr lang="en-US" dirty="0"/>
              <a:t> (a list of </a:t>
            </a:r>
            <a:r>
              <a:rPr lang="en-US" dirty="0">
                <a:latin typeface="Courier New"/>
                <a:cs typeface="Courier New"/>
              </a:rPr>
              <a:t>Sprite</a:t>
            </a:r>
            <a:r>
              <a:rPr lang="en-US" dirty="0"/>
              <a:t> objects</a:t>
            </a:r>
            <a:r>
              <a:rPr lang="en-US" dirty="0" smtClean="0"/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ItemParticle</a:t>
            </a:r>
            <a:r>
              <a:rPr lang="en-US" dirty="0"/>
              <a:t> uses 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 delegate </a:t>
            </a:r>
            <a:r>
              <a:rPr lang="en-US" dirty="0"/>
              <a:t>to render particles</a:t>
            </a:r>
          </a:p>
          <a:p>
            <a:pPr lvl="1"/>
            <a:r>
              <a:rPr lang="en-US" dirty="0"/>
              <a:t>Grab the item from the logical item </a:t>
            </a:r>
            <a:r>
              <a:rPr lang="en-US" dirty="0">
                <a:latin typeface="Courier New"/>
                <a:cs typeface="Courier New"/>
              </a:rPr>
              <a:t>give(Item) </a:t>
            </a:r>
            <a:r>
              <a:rPr lang="en-US" dirty="0"/>
              <a:t>and associate it back with the logical item </a:t>
            </a:r>
            <a:r>
              <a:rPr lang="en-US" dirty="0">
                <a:latin typeface="Courier New"/>
                <a:cs typeface="Courier New"/>
              </a:rPr>
              <a:t>take(Item,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Control the item life time progressions yourself </a:t>
            </a:r>
            <a:r>
              <a:rPr lang="en-US" dirty="0">
                <a:latin typeface="Courier New"/>
                <a:cs typeface="Courier New"/>
              </a:rPr>
              <a:t>freeze(Item)</a:t>
            </a:r>
            <a:r>
              <a:rPr lang="en-US" dirty="0"/>
              <a:t> or let the particle system control it </a:t>
            </a:r>
            <a:r>
              <a:rPr lang="en-US" dirty="0">
                <a:latin typeface="Courier New"/>
                <a:cs typeface="Courier New"/>
              </a:rPr>
              <a:t>unfreeze(Item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CustomParticle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uses vertex and fragment </a:t>
            </a:r>
            <a:r>
              <a:rPr lang="en-US" dirty="0" err="1"/>
              <a:t>shaders</a:t>
            </a:r>
            <a:r>
              <a:rPr lang="en-US" dirty="0"/>
              <a:t> to render particles</a:t>
            </a:r>
          </a:p>
          <a:p>
            <a:pPr lvl="1"/>
            <a:r>
              <a:rPr lang="en-US" dirty="0"/>
              <a:t>Template code provided in the documentation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</a:t>
            </a:r>
            <a:r>
              <a:rPr lang="en-US" sz="1400" dirty="0" smtClean="0">
                <a:latin typeface="Open Sans Light"/>
                <a:cs typeface="Open Sans Light"/>
              </a:rPr>
              <a:t>/custom-</a:t>
            </a:r>
            <a:r>
              <a:rPr lang="en-US" sz="1400" dirty="0" err="1" smtClean="0">
                <a:latin typeface="Open Sans Light"/>
                <a:cs typeface="Open Sans Light"/>
              </a:rPr>
              <a:t>particle.qml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625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Force fields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Affect particle attributes after the particle has been emitted</a:t>
            </a:r>
          </a:p>
          <a:p>
            <a:pPr lvl="1"/>
            <a:r>
              <a:rPr lang="en-US" dirty="0"/>
              <a:t>May affect in a rectangular area or in any shape, if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is defined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provides useful properties, but use sub-types in your QML code</a:t>
            </a:r>
          </a:p>
          <a:p>
            <a:r>
              <a:rPr lang="en-US" dirty="0"/>
              <a:t>May be disabled/enabled: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(true)</a:t>
            </a:r>
          </a:p>
          <a:p>
            <a:r>
              <a:rPr lang="en-US" dirty="0"/>
              <a:t>May have arbitrary shape: </a:t>
            </a:r>
            <a:r>
              <a:rPr lang="en-US" dirty="0">
                <a:latin typeface="Courier New"/>
                <a:cs typeface="Courier New"/>
              </a:rPr>
              <a:t>shape</a:t>
            </a:r>
          </a:p>
          <a:p>
            <a:r>
              <a:rPr lang="en-US" dirty="0"/>
              <a:t>Provides collision checking: </a:t>
            </a:r>
            <a:r>
              <a:rPr lang="en-US" dirty="0" err="1">
                <a:latin typeface="Courier New"/>
                <a:cs typeface="Courier New"/>
              </a:rPr>
              <a:t>whenCollidingWith</a:t>
            </a:r>
            <a:r>
              <a:rPr lang="en-US" dirty="0"/>
              <a:t>: a list of particle groups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affects a particle only, if the particle collides with another particle in one of the groups</a:t>
            </a:r>
          </a:p>
          <a:p>
            <a:r>
              <a:rPr lang="en-US" dirty="0"/>
              <a:t>May be applied once (</a:t>
            </a:r>
            <a:r>
              <a:rPr lang="en-US" dirty="0">
                <a:latin typeface="Courier New"/>
                <a:cs typeface="Courier New"/>
              </a:rPr>
              <a:t>once: true</a:t>
            </a:r>
            <a:r>
              <a:rPr lang="en-US" dirty="0"/>
              <a:t>) or any number of times    </a:t>
            </a:r>
          </a:p>
          <a:p>
            <a:endParaRPr lang="en-US" dirty="0"/>
          </a:p>
          <a:p>
            <a:r>
              <a:rPr lang="en-US" dirty="0"/>
              <a:t>Provides a signal, when a particle is affected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affected(x, 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Items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628428"/>
            <a:ext cx="7513803" cy="474145"/>
          </a:xfrm>
        </p:spPr>
        <p:txBody>
          <a:bodyPr>
            <a:normAutofit/>
          </a:bodyPr>
          <a:lstStyle/>
          <a:p>
            <a:r>
              <a:rPr lang="en-US" dirty="0" smtClean="0"/>
              <a:t>Each item positioned relative to its parents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400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green”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/ex-elements/nested2.qml </a:t>
            </a:r>
          </a:p>
        </p:txBody>
      </p:sp>
    </p:spTree>
    <p:extLst>
      <p:ext uri="{BB962C8B-B14F-4D97-AF65-F5344CB8AC3E}">
        <p14:creationId xmlns:p14="http://schemas.microsoft.com/office/powerpoint/2010/main" val="52949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Affector</a:t>
            </a:r>
            <a:r>
              <a:rPr lang="en-US" dirty="0" smtClean="0"/>
              <a:t> Sub-Types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Age { </a:t>
            </a:r>
            <a:r>
              <a:rPr lang="en-US" sz="1400" dirty="0" err="1">
                <a:latin typeface="Courier New"/>
                <a:cs typeface="Courier New"/>
              </a:rPr>
              <a:t>lifeLeft</a:t>
            </a:r>
            <a:r>
              <a:rPr lang="en-US" sz="1400" dirty="0">
                <a:latin typeface="Courier New"/>
                <a:cs typeface="Courier New"/>
              </a:rPr>
              <a:t>: 2000 } 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efines </a:t>
            </a:r>
            <a:r>
              <a:rPr lang="en-US" dirty="0"/>
              <a:t>the remaining life </a:t>
            </a:r>
            <a:r>
              <a:rPr lang="en-US" dirty="0" smtClean="0"/>
              <a:t>time</a:t>
            </a:r>
            <a:endParaRPr lang="en-US" dirty="0">
              <a:latin typeface="Courier New"/>
              <a:cs typeface="Courier New"/>
            </a:endParaRP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Attractor </a:t>
            </a:r>
            <a:r>
              <a:rPr lang="en-US" sz="1400" dirty="0">
                <a:latin typeface="Courier New"/>
                <a:cs typeface="Courier New"/>
              </a:rPr>
              <a:t>{ </a:t>
            </a:r>
            <a:r>
              <a:rPr lang="en-US" sz="1400" dirty="0" err="1">
                <a:latin typeface="Courier New"/>
                <a:cs typeface="Courier New"/>
              </a:rPr>
              <a:t>affectedParameter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Attractor.Position</a:t>
            </a:r>
            <a:r>
              <a:rPr lang="en-US" sz="1400" dirty="0">
                <a:latin typeface="Courier New"/>
                <a:cs typeface="Courier New"/>
              </a:rPr>
              <a:t>/Velocity/Acceleration; </a:t>
            </a:r>
            <a:r>
              <a:rPr lang="en-US" sz="1400" dirty="0" err="1">
                <a:latin typeface="Courier New"/>
                <a:cs typeface="Courier New"/>
              </a:rPr>
              <a:t>proportionalToDistance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Attractor.Constant</a:t>
            </a:r>
            <a:r>
              <a:rPr lang="en-US" sz="1400" dirty="0">
                <a:latin typeface="Courier New"/>
                <a:cs typeface="Courier New"/>
              </a:rPr>
              <a:t>/Linear/</a:t>
            </a:r>
            <a:r>
              <a:rPr lang="en-US" sz="1400" dirty="0" err="1">
                <a:latin typeface="Courier New"/>
                <a:cs typeface="Courier New"/>
              </a:rPr>
              <a:t>InverseLinear</a:t>
            </a:r>
            <a:r>
              <a:rPr lang="en-US" sz="1400" dirty="0">
                <a:latin typeface="Courier New"/>
                <a:cs typeface="Courier New"/>
              </a:rPr>
              <a:t>/Quadratic/</a:t>
            </a:r>
            <a:r>
              <a:rPr lang="en-US" sz="1400" dirty="0" err="1">
                <a:latin typeface="Courier New"/>
                <a:cs typeface="Courier New"/>
              </a:rPr>
              <a:t>InverseQuadratic</a:t>
            </a:r>
            <a:r>
              <a:rPr lang="en-US" sz="1400" dirty="0">
                <a:latin typeface="Courier New"/>
                <a:cs typeface="Courier New"/>
              </a:rPr>
              <a:t> }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pecifies </a:t>
            </a:r>
            <a:r>
              <a:rPr lang="en-US" dirty="0"/>
              <a:t>a point of zero size, attracting </a:t>
            </a:r>
            <a:r>
              <a:rPr lang="en-US" dirty="0" smtClean="0"/>
              <a:t>particles</a:t>
            </a:r>
            <a:endParaRPr lang="en-US" sz="1800" dirty="0">
              <a:latin typeface="Courier New"/>
              <a:cs typeface="Courier New"/>
            </a:endParaRP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Friction </a:t>
            </a:r>
            <a:r>
              <a:rPr lang="en-US" sz="1400" dirty="0">
                <a:latin typeface="Courier New"/>
                <a:cs typeface="Courier New"/>
              </a:rPr>
              <a:t>{ factor: 0.1; threshold: 0.0 }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lows </a:t>
            </a:r>
            <a:r>
              <a:rPr lang="en-US" dirty="0"/>
              <a:t>down moving particles by a factor of their velocity, until the threshold has been achieved </a:t>
            </a:r>
            <a:endParaRPr lang="en-US" sz="1800" dirty="0">
              <a:latin typeface="Courier New"/>
              <a:cs typeface="Courier New"/>
            </a:endParaRPr>
          </a:p>
          <a:p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Gravity </a:t>
            </a:r>
            <a:r>
              <a:rPr lang="en-US" sz="1400" dirty="0">
                <a:latin typeface="Courier New"/>
                <a:cs typeface="Courier New"/>
              </a:rPr>
              <a:t>{ angle: -90; magnitude: 23.5 } 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ccelerates </a:t>
            </a:r>
            <a:r>
              <a:rPr lang="en-US" dirty="0"/>
              <a:t>particles to a vector of the specified magnitude in the specified angle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Affector</a:t>
            </a:r>
            <a:r>
              <a:rPr lang="en-US" dirty="0" smtClean="0"/>
              <a:t> Sub-Types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Courier New"/>
                <a:cs typeface="Courier New"/>
              </a:rPr>
              <a:t>Turbulence { </a:t>
            </a:r>
            <a:r>
              <a:rPr lang="en-US" sz="1400" dirty="0" err="1">
                <a:latin typeface="Courier New"/>
                <a:cs typeface="Courier New"/>
              </a:rPr>
              <a:t>noiseSource</a:t>
            </a:r>
            <a:r>
              <a:rPr lang="en-US" sz="1400" dirty="0">
                <a:latin typeface="Courier New"/>
                <a:cs typeface="Courier New"/>
              </a:rPr>
              <a:t>: “</a:t>
            </a:r>
            <a:r>
              <a:rPr lang="en-US" sz="1400" dirty="0" err="1">
                <a:latin typeface="Courier New"/>
                <a:cs typeface="Courier New"/>
              </a:rPr>
              <a:t>qrc</a:t>
            </a:r>
            <a:r>
              <a:rPr lang="en-US" sz="1400" dirty="0">
                <a:latin typeface="Courier New"/>
                <a:cs typeface="Courier New"/>
              </a:rPr>
              <a:t>:/</a:t>
            </a:r>
            <a:r>
              <a:rPr lang="en-US" sz="1400" dirty="0" err="1">
                <a:latin typeface="Courier New"/>
                <a:cs typeface="Courier New"/>
              </a:rPr>
              <a:t>smoothBlackAndWhite.png</a:t>
            </a:r>
            <a:r>
              <a:rPr lang="en-US" sz="1400" dirty="0">
                <a:latin typeface="Courier New"/>
                <a:cs typeface="Courier New"/>
              </a:rPr>
              <a:t>”; strength: 100 }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pplies </a:t>
            </a:r>
            <a:r>
              <a:rPr lang="en-US" dirty="0"/>
              <a:t>a chaos map of force vectors to the particles </a:t>
            </a:r>
          </a:p>
          <a:p>
            <a:pPr lvl="1"/>
            <a:r>
              <a:rPr lang="en-US" dirty="0"/>
              <a:t>A default image </a:t>
            </a:r>
            <a:r>
              <a:rPr lang="en-US" dirty="0" smtClean="0"/>
              <a:t>exists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magnitude of the velocity vector varies in a range [0, √2]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Wander { pace: 7.2; </a:t>
            </a:r>
            <a:r>
              <a:rPr lang="en-US" sz="1400" dirty="0" err="1">
                <a:latin typeface="Courier New"/>
                <a:cs typeface="Courier New"/>
              </a:rPr>
              <a:t>affectedParameter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PointAttractor.Position</a:t>
            </a:r>
            <a:r>
              <a:rPr lang="en-US" sz="1400" dirty="0">
                <a:latin typeface="Courier New"/>
                <a:cs typeface="Courier New"/>
              </a:rPr>
              <a:t>/Velocity/Acceleration; </a:t>
            </a:r>
            <a:r>
              <a:rPr lang="en-US" sz="1400" dirty="0" err="1">
                <a:latin typeface="Courier New"/>
                <a:cs typeface="Courier New"/>
              </a:rPr>
              <a:t>xVariance</a:t>
            </a:r>
            <a:r>
              <a:rPr lang="en-US" sz="1400" dirty="0">
                <a:latin typeface="Courier New"/>
                <a:cs typeface="Courier New"/>
              </a:rPr>
              <a:t>: 99.9 } 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pplies </a:t>
            </a:r>
            <a:r>
              <a:rPr lang="en-US" dirty="0"/>
              <a:t>random particle trajectory 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400" dirty="0" err="1">
                <a:latin typeface="Courier New"/>
                <a:cs typeface="Courier New"/>
              </a:rPr>
              <a:t>GroupGoal</a:t>
            </a:r>
            <a:r>
              <a:rPr lang="en-US" sz="1400" dirty="0">
                <a:latin typeface="Courier New"/>
                <a:cs typeface="Courier New"/>
              </a:rPr>
              <a:t> { </a:t>
            </a:r>
            <a:r>
              <a:rPr lang="en-US" sz="1400" dirty="0" err="1">
                <a:latin typeface="Courier New"/>
                <a:cs typeface="Courier New"/>
              </a:rPr>
              <a:t>goalState</a:t>
            </a:r>
            <a:r>
              <a:rPr lang="en-US" sz="1400" dirty="0">
                <a:latin typeface="Courier New"/>
                <a:cs typeface="Courier New"/>
              </a:rPr>
              <a:t>: “Group_72”;  jump: false }</a:t>
            </a:r>
            <a:r>
              <a:rPr lang="en-US" sz="1400" dirty="0"/>
              <a:t> (</a:t>
            </a:r>
            <a:r>
              <a:rPr lang="en-US" sz="1400" dirty="0" err="1">
                <a:latin typeface="Courier New"/>
                <a:cs typeface="Courier New"/>
              </a:rPr>
              <a:t>SpriteGoal</a:t>
            </a:r>
            <a:r>
              <a:rPr lang="en-US" sz="1400" dirty="0"/>
              <a:t>)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the state of a group of a particle</a:t>
            </a:r>
          </a:p>
          <a:p>
            <a:pPr lvl="1"/>
            <a:r>
              <a:rPr lang="en-US" dirty="0"/>
              <a:t>Groups may have defined durations and transitions between groups</a:t>
            </a:r>
          </a:p>
          <a:p>
            <a:pPr lvl="1"/>
            <a:r>
              <a:rPr lang="en-US" dirty="0"/>
              <a:t>Setting </a:t>
            </a:r>
            <a:r>
              <a:rPr lang="en-US" dirty="0" err="1">
                <a:latin typeface="Courier New"/>
                <a:cs typeface="Courier New"/>
              </a:rPr>
              <a:t>goalState</a:t>
            </a:r>
            <a:r>
              <a:rPr lang="en-US" dirty="0"/>
              <a:t> will cause head down the path which will reach the state quickest </a:t>
            </a:r>
          </a:p>
          <a:p>
            <a:pPr lvl="1"/>
            <a:r>
              <a:rPr lang="en-US" dirty="0"/>
              <a:t>Setting </a:t>
            </a:r>
            <a:r>
              <a:rPr lang="en-US" dirty="0">
                <a:latin typeface="Courier New"/>
                <a:cs typeface="Courier New"/>
              </a:rPr>
              <a:t>jump: true </a:t>
            </a:r>
            <a:r>
              <a:rPr lang="en-US" dirty="0"/>
              <a:t>will cause the goal state to be reached immediately without finishing the current state and using any transition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-graphics-effects/ex-particles/explosion-</a:t>
            </a:r>
            <a:r>
              <a:rPr lang="en-US" sz="1400" dirty="0" err="1">
                <a:latin typeface="Open Sans Light"/>
                <a:cs typeface="Open Sans Light"/>
              </a:rPr>
              <a:t>implosion.qml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68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Fountain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700;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500;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velocity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Gravity </a:t>
            </a:r>
            <a:r>
              <a:rPr lang="en-US" dirty="0" smtClean="0">
                <a:latin typeface="Courier New"/>
                <a:cs typeface="Courier New"/>
              </a:rPr>
              <a:t>{ 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200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}</a:t>
            </a:r>
          </a:p>
        </p:txBody>
      </p:sp>
      <p:pic>
        <p:nvPicPr>
          <p:cNvPr id="4" name="Picture 3" descr="fount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2" y="1041227"/>
            <a:ext cx="1636891" cy="2484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fountain.qml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30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Groups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/>
          </a:bodyPr>
          <a:lstStyle/>
          <a:p>
            <a:r>
              <a:rPr lang="en-US" dirty="0"/>
              <a:t>Can be used for simple grouping</a:t>
            </a:r>
          </a:p>
          <a:p>
            <a:pPr lvl="1"/>
            <a:r>
              <a:rPr lang="en-US" dirty="0"/>
              <a:t>Emitter in “group1” uses particles in “group1” and </a:t>
            </a:r>
            <a:r>
              <a:rPr lang="en-US" dirty="0" err="1"/>
              <a:t>affectors</a:t>
            </a:r>
            <a:r>
              <a:rPr lang="en-US" dirty="0"/>
              <a:t> in “group1”</a:t>
            </a:r>
          </a:p>
          <a:p>
            <a:pPr lvl="1"/>
            <a:r>
              <a:rPr lang="en-US" dirty="0"/>
              <a:t>Particle group defined implicitly using the </a:t>
            </a:r>
            <a:r>
              <a:rPr lang="en-US" dirty="0">
                <a:latin typeface="Courier New"/>
                <a:cs typeface="Courier New"/>
              </a:rPr>
              <a:t>group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Emitter { group: “rocket”; </a:t>
            </a:r>
            <a:r>
              <a:rPr lang="en-US" dirty="0" err="1"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 100 }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explicitly, if you wish to define timed transitions between the groups</a:t>
            </a:r>
          </a:p>
          <a:p>
            <a:pPr lvl="1"/>
            <a:r>
              <a:rPr lang="en-US" dirty="0"/>
              <a:t>After five seconds an emitted rocket explodes and generates two other groups: smoke and pieces of the rocket </a:t>
            </a:r>
          </a:p>
          <a:p>
            <a:r>
              <a:rPr lang="en-US" dirty="0"/>
              <a:t>Define the weighted transitions using </a:t>
            </a:r>
            <a:r>
              <a:rPr lang="en-US" dirty="0">
                <a:latin typeface="Courier New"/>
                <a:cs typeface="Courier New"/>
              </a:rPr>
              <a:t>to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to: { “group1”: 22, “group2”:15, “group3”: 63 }</a:t>
            </a:r>
          </a:p>
          <a:p>
            <a:r>
              <a:rPr lang="en-US" dirty="0"/>
              <a:t>Use e.g. </a:t>
            </a:r>
            <a:r>
              <a:rPr lang="en-US" dirty="0" err="1">
                <a:latin typeface="Courier New"/>
                <a:cs typeface="Courier New"/>
              </a:rPr>
              <a:t>GroupGoal</a:t>
            </a:r>
            <a:r>
              <a:rPr lang="en-US" dirty="0"/>
              <a:t> </a:t>
            </a:r>
            <a:r>
              <a:rPr lang="en-US" dirty="0" err="1"/>
              <a:t>affector</a:t>
            </a:r>
            <a:r>
              <a:rPr lang="en-US" dirty="0"/>
              <a:t> to define, when the transition occurs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TrailEmitter</a:t>
            </a:r>
            <a:r>
              <a:rPr lang="en-US" dirty="0">
                <a:latin typeface="Courier New"/>
                <a:cs typeface="Courier New"/>
              </a:rPr>
              <a:t>(s)</a:t>
            </a:r>
            <a:r>
              <a:rPr lang="en-US" dirty="0"/>
              <a:t> to emit particles in another group (particle positions based on previous particle positions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Make It Snow!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591734"/>
            <a:ext cx="4570942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r>
              <a:rPr lang="en-US" dirty="0" smtClean="0"/>
              <a:t>Get the snow flakes to slowly fall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Make sure they're not all going exactly in the same direction</a:t>
            </a:r>
            <a:r>
              <a:rPr lang="en-US" dirty="0"/>
              <a:t>/</a:t>
            </a:r>
            <a:r>
              <a:rPr lang="en-US" dirty="0" smtClean="0"/>
              <a:t>speed</a:t>
            </a:r>
          </a:p>
          <a:p>
            <a:endParaRPr lang="en-US" dirty="0" smtClean="0"/>
          </a:p>
          <a:p>
            <a:r>
              <a:rPr lang="en-US" dirty="0" smtClean="0"/>
              <a:t>Optionally: Get the snow flakes to rotate as they fall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354</a:t>
            </a:fld>
            <a:endParaRPr lang="en-US" dirty="0"/>
          </a:p>
        </p:txBody>
      </p:sp>
      <p:pic>
        <p:nvPicPr>
          <p:cNvPr id="4" name="Picture 3" descr="makeitsn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32" y="1423701"/>
            <a:ext cx="1975557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</a:t>
            </a:r>
            <a:r>
              <a:rPr lang="en-US" sz="1400" dirty="0" err="1">
                <a:latin typeface="Open Sans Light"/>
                <a:cs typeface="Open Sans Light"/>
              </a:rPr>
              <a:t>makeitsnow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makeitsnow.qml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42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err="1" smtClean="0"/>
              <a:t>Shaders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7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shader</a:t>
            </a:r>
            <a:r>
              <a:rPr lang="en-US" dirty="0" smtClean="0"/>
              <a:t> is a program used to calculate rendering effects on the GPU</a:t>
            </a:r>
          </a:p>
          <a:p>
            <a:r>
              <a:rPr lang="en-US" dirty="0" smtClean="0"/>
              <a:t>Two types of </a:t>
            </a:r>
            <a:r>
              <a:rPr lang="en-US" dirty="0" err="1" smtClean="0"/>
              <a:t>shader</a:t>
            </a:r>
            <a:r>
              <a:rPr lang="en-US" dirty="0" smtClean="0"/>
              <a:t> are available in </a:t>
            </a:r>
            <a:r>
              <a:rPr lang="en-US" dirty="0" err="1" smtClean="0"/>
              <a:t>QtQuick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Operate on each pixel</a:t>
            </a:r>
            <a:endParaRPr lang="en-US" dirty="0"/>
          </a:p>
          <a:p>
            <a:pPr lvl="2"/>
            <a:r>
              <a:rPr lang="en-US" dirty="0" smtClean="0"/>
              <a:t>Cannot be complex as it has no knowledge of the scene geometry</a:t>
            </a:r>
          </a:p>
          <a:p>
            <a:pPr lvl="2"/>
            <a:r>
              <a:rPr lang="en-US" dirty="0" smtClean="0"/>
              <a:t>Used for color manipulation, bump mapping, shadows, etc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/>
          </a:p>
          <a:p>
            <a:pPr lvl="2"/>
            <a:r>
              <a:rPr lang="en-US" dirty="0" smtClean="0"/>
              <a:t>Operate on each vertex </a:t>
            </a:r>
          </a:p>
          <a:p>
            <a:pPr lvl="2"/>
            <a:r>
              <a:rPr lang="en-US" dirty="0" smtClean="0"/>
              <a:t>Can change position, color and texture coordinate </a:t>
            </a:r>
            <a:endParaRPr lang="en-US" dirty="0"/>
          </a:p>
          <a:p>
            <a:pPr lvl="2"/>
            <a:r>
              <a:rPr lang="en-US" dirty="0" smtClean="0"/>
              <a:t>Cannot create new vertices </a:t>
            </a:r>
            <a:endParaRPr lang="en-US" dirty="0"/>
          </a:p>
          <a:p>
            <a:r>
              <a:rPr lang="en-US" dirty="0" smtClean="0"/>
              <a:t>Their execution is heavily parallelized in the GPU pipeline</a:t>
            </a:r>
            <a:endParaRPr lang="en-US" dirty="0"/>
          </a:p>
          <a:p>
            <a:r>
              <a:rPr lang="en-US" dirty="0" smtClean="0"/>
              <a:t>Extremely efficient</a:t>
            </a:r>
            <a:endParaRPr lang="en-US" dirty="0"/>
          </a:p>
          <a:p>
            <a:r>
              <a:rPr lang="en-US" dirty="0" smtClean="0"/>
              <a:t>Written using OpenGL Shading Language (</a:t>
            </a:r>
            <a:r>
              <a:rPr lang="en-US" dirty="0"/>
              <a:t>GLSL)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Fragment </a:t>
            </a: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a rectangle displaying the result of a </a:t>
            </a:r>
            <a:r>
              <a:rPr lang="en-US" dirty="0" err="1"/>
              <a:t>shader</a:t>
            </a:r>
            <a:r>
              <a:rPr lang="en-US" dirty="0"/>
              <a:t> program </a:t>
            </a:r>
          </a:p>
          <a:p>
            <a:pPr fontAlgn="auto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is a string with the fragment </a:t>
            </a:r>
            <a:r>
              <a:rPr lang="en-US" dirty="0" err="1" smtClean="0"/>
              <a:t>shader</a:t>
            </a:r>
            <a:r>
              <a:rPr lang="en-US" dirty="0" smtClean="0"/>
              <a:t> code </a:t>
            </a:r>
            <a:endParaRPr lang="en-US" dirty="0"/>
          </a:p>
          <a:p>
            <a:r>
              <a:rPr lang="en-US" dirty="0" smtClean="0"/>
              <a:t>Often such </a:t>
            </a:r>
            <a:r>
              <a:rPr lang="en-US" dirty="0" err="1" smtClean="0"/>
              <a:t>shaders</a:t>
            </a:r>
            <a:r>
              <a:rPr lang="en-US" dirty="0" smtClean="0"/>
              <a:t> use textures as inputs </a:t>
            </a:r>
          </a:p>
          <a:p>
            <a:endParaRPr lang="en-US" dirty="0"/>
          </a:p>
          <a:p>
            <a:pPr fontAlgn="auto"/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allows to render an item as a texture </a:t>
            </a:r>
          </a:p>
          <a:p>
            <a:pPr fontAlgn="auto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holds the Item to be rendered </a:t>
            </a:r>
            <a:endParaRPr lang="en-US" dirty="0"/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Note that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is an invisible item aimed at consumption </a:t>
            </a:r>
            <a:r>
              <a:rPr lang="en-US" dirty="0"/>
              <a:t>in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instances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sourceItem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 smtClean="0">
                <a:latin typeface="Courier New"/>
                <a:cs typeface="Courier New"/>
              </a:rPr>
              <a:t>.width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} 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fragmentShader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sampler2D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source;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varying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texture2D(source,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(qt_TexCoord0.s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saturation-fil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75" y="1032932"/>
            <a:ext cx="2168749" cy="1641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/saturation-</a:t>
            </a:r>
            <a:r>
              <a:rPr lang="en-US" sz="1400" dirty="0" err="1">
                <a:latin typeface="Open Sans Light"/>
                <a:cs typeface="Open Sans Light"/>
              </a:rPr>
              <a:t>filter.qml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19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Works similarly to fragment </a:t>
            </a:r>
            <a:r>
              <a:rPr lang="en-US" dirty="0" err="1" smtClean="0"/>
              <a:t>shaders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for the vertex </a:t>
            </a:r>
            <a:r>
              <a:rPr lang="en-US" dirty="0" err="1" smtClean="0"/>
              <a:t>shader</a:t>
            </a:r>
            <a:r>
              <a:rPr lang="en-US" dirty="0" smtClean="0"/>
              <a:t> code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Pay attention to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mesh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Specifies the number of vertices of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QML type</a:t>
            </a:r>
          </a:p>
          <a:p>
            <a:pPr lvl="1"/>
            <a:r>
              <a:rPr lang="en-US" dirty="0" smtClean="0"/>
              <a:t>It must be fine enough to resolve the transformation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1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Graphical QML Types</a:t>
            </a:r>
            <a:r>
              <a:rPr lang="en-US" kern="1800" dirty="0" smtClean="0">
                <a:solidFill>
                  <a:srgbClr val="FFFFFF"/>
                </a:solidFill>
              </a:rPr>
              <a:t/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37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 smtClean="0">
                <a:latin typeface="Courier New"/>
                <a:cs typeface="Courier New"/>
              </a:rPr>
              <a:t>; …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smtClean="0">
                <a:latin typeface="Courier New"/>
                <a:cs typeface="Courier New"/>
              </a:rPr>
              <a:t>…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pi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.PI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mesh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.size</a:t>
            </a:r>
            <a:r>
              <a:rPr lang="en-US" dirty="0">
                <a:latin typeface="Courier New"/>
                <a:cs typeface="Courier New"/>
              </a:rPr>
              <a:t>(20,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vertexShader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offset;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uniform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attribute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attribute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varying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qt_TexCoord0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pos.y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gl_Position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fl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049865"/>
            <a:ext cx="1778161" cy="1976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flag.qml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00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</a:t>
            </a:r>
            <a:r>
              <a:rPr lang="en-US" dirty="0" err="1"/>
              <a:t>Shaders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have any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 smtClean="0"/>
              <a:t> as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Even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Allows to create complex effects by chaining </a:t>
            </a:r>
            <a:r>
              <a:rPr lang="en-US" dirty="0" err="1" smtClean="0"/>
              <a:t>shader</a:t>
            </a:r>
            <a:r>
              <a:rPr lang="en-US" dirty="0" smtClean="0"/>
              <a:t> programs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Shadow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4514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drop shadow is a combination of: </a:t>
            </a:r>
          </a:p>
          <a:p>
            <a:r>
              <a:rPr lang="en-US" dirty="0" smtClean="0"/>
              <a:t>A blur operation </a:t>
            </a:r>
            <a:endParaRPr lang="en-US" dirty="0"/>
          </a:p>
          <a:p>
            <a:r>
              <a:rPr lang="en-US" dirty="0" smtClean="0"/>
              <a:t>A darkening of the result of the blur</a:t>
            </a:r>
          </a:p>
          <a:p>
            <a:r>
              <a:rPr lang="en-US" dirty="0" smtClean="0"/>
              <a:t>A composition of the original on top of the created shadow with an </a:t>
            </a:r>
            <a:r>
              <a:rPr lang="en-US" dirty="0"/>
              <a:t>offset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Drop shadow can be applied with Qt graphical effects as well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362</a:t>
            </a:fld>
            <a:endParaRPr lang="en-US" dirty="0"/>
          </a:p>
        </p:txBody>
      </p:sp>
      <p:pic>
        <p:nvPicPr>
          <p:cNvPr id="13" name="Picture 12" descr="drop-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60" y="1405467"/>
            <a:ext cx="2224237" cy="1702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/drop-</a:t>
            </a:r>
            <a:r>
              <a:rPr lang="en-US" sz="1400" dirty="0" err="1" smtClean="0">
                <a:latin typeface="Open Sans Light"/>
                <a:cs typeface="Open Sans Light"/>
              </a:rPr>
              <a:t>shadow.qml</a:t>
            </a:r>
            <a:r>
              <a:rPr lang="en-US" sz="1400" dirty="0" smtClean="0">
                <a:latin typeface="Open Sans Light"/>
                <a:cs typeface="Open Sans Light"/>
              </a:rPr>
              <a:t> + drop-shadow2.qml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r>
              <a:rPr lang="en-US" dirty="0"/>
              <a:t> and Particles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7314142" cy="2827866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about the particle systems is still valid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Allows for less CPU intensive particle rendering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instead of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/fountain-</a:t>
            </a:r>
            <a:r>
              <a:rPr lang="en-US" sz="1400" dirty="0" err="1">
                <a:latin typeface="Open Sans Light"/>
                <a:cs typeface="Open Sans Light"/>
              </a:rPr>
              <a:t>shaders.qml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5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998986" cy="3431822"/>
          </a:xfrm>
        </p:spPr>
        <p:txBody>
          <a:bodyPr>
            <a:normAutofit/>
          </a:bodyPr>
          <a:lstStyle/>
          <a:p>
            <a:r>
              <a:rPr lang="en-US" dirty="0"/>
              <a:t>QML module, providing more than 20 reusable types with ready-made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Can be applied to any item, can be combined </a:t>
            </a:r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Item composition (blending with several modes)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BrightnessContrast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Colorize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GammaAdjust</a:t>
            </a:r>
            <a:r>
              <a:rPr lang="en-US" dirty="0"/>
              <a:t>, …</a:t>
            </a:r>
          </a:p>
          <a:p>
            <a:r>
              <a:rPr lang="en-US" dirty="0"/>
              <a:t>Gradient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LinearGradient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ConicalGradient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Distortion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Displace</a:t>
            </a:r>
          </a:p>
          <a:p>
            <a:r>
              <a:rPr lang="en-US" dirty="0"/>
              <a:t>Drop Shadow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04" y="3422876"/>
            <a:ext cx="935978" cy="881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23" y="1321678"/>
            <a:ext cx="852577" cy="928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91" y="2135213"/>
            <a:ext cx="810397" cy="924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88" y="3077574"/>
            <a:ext cx="623048" cy="557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453" y="4106232"/>
            <a:ext cx="811902" cy="9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998986" cy="3431822"/>
          </a:xfrm>
        </p:spPr>
        <p:txBody>
          <a:bodyPr>
            <a:normAutofit/>
          </a:bodyPr>
          <a:lstStyle/>
          <a:p>
            <a:r>
              <a:rPr lang="en-US" dirty="0"/>
              <a:t>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FastBlur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MaskedBlur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GaussianBlur</a:t>
            </a:r>
            <a:r>
              <a:rPr lang="en-US" dirty="0"/>
              <a:t>, … </a:t>
            </a:r>
          </a:p>
          <a:p>
            <a:endParaRPr lang="en-US" dirty="0"/>
          </a:p>
          <a:p>
            <a:r>
              <a:rPr lang="en-US" dirty="0"/>
              <a:t>Motion 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DirectionalBlur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ZoomBlur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Glow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Glow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RectangularGlow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Mask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OpacityMask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ThresholdMask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latin typeface="Open Sans Light"/>
                <a:cs typeface="Open Sans Light"/>
              </a:rPr>
              <a:t>ex-effects</a:t>
            </a:r>
            <a:r>
              <a:rPr lang="en-US" sz="1400" dirty="0" smtClean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68" y="1591734"/>
            <a:ext cx="871343" cy="10724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346" y="3082716"/>
            <a:ext cx="1243389" cy="1103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94" y="4185780"/>
            <a:ext cx="1032629" cy="11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694" y="2353734"/>
            <a:ext cx="1110496" cy="11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 smtClean="0"/>
              <a:t>Blur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407163"/>
          </a:xfrm>
        </p:spPr>
        <p:txBody>
          <a:bodyPr/>
          <a:lstStyle/>
          <a:p>
            <a:r>
              <a:rPr lang="en-US" dirty="0" smtClean="0"/>
              <a:t>Opacity mask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366</a:t>
            </a:fld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99714" y="1826771"/>
            <a:ext cx="4149175" cy="3352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endParaRPr lang="en-US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// Exactly similar to </a:t>
            </a:r>
            <a:r>
              <a:rPr lang="en-US" dirty="0" err="1" smtClean="0">
                <a:solidFill>
                  <a:srgbClr val="008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} 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maskSrc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butterfly.png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.width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.height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smooth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visible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false </a:t>
            </a:r>
            <a:r>
              <a:rPr lang="en-US" dirty="0" smtClean="0">
                <a:solidFill>
                  <a:srgbClr val="000000"/>
                </a:solidFill>
              </a:rPr>
              <a:t>} 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800080"/>
                </a:solidFill>
              </a:rPr>
              <a:t>OpacityMask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maskSource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maskSrc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7571" y="1826770"/>
            <a:ext cx="3448762" cy="3112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clarice.gif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 smtClean="0">
                <a:solidFill>
                  <a:srgbClr val="800000"/>
                </a:solidFill>
              </a:rPr>
              <a:t>width</a:t>
            </a:r>
            <a:r>
              <a:rPr lang="en-US" dirty="0" smtClean="0">
                <a:solidFill>
                  <a:srgbClr val="C0C0C0"/>
                </a:solidFill>
              </a:rPr>
              <a:t>: </a:t>
            </a:r>
            <a:r>
              <a:rPr lang="en-US" i="1" dirty="0" err="1" smtClean="0">
                <a:solidFill>
                  <a:srgbClr val="000000"/>
                </a:solidFill>
              </a:rPr>
              <a:t>parent</a:t>
            </a:r>
            <a:r>
              <a:rPr lang="en-US" dirty="0" err="1" smtClean="0">
                <a:solidFill>
                  <a:srgbClr val="000000"/>
                </a:solidFill>
              </a:rPr>
              <a:t>.width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 smtClean="0">
                <a:solidFill>
                  <a:srgbClr val="800000"/>
                </a:solidFill>
              </a:rPr>
              <a:t>height</a:t>
            </a:r>
            <a:r>
              <a:rPr lang="en-US" dirty="0" smtClean="0">
                <a:solidFill>
                  <a:srgbClr val="C0C0C0"/>
                </a:solidFill>
              </a:rPr>
              <a:t>: </a:t>
            </a:r>
            <a:r>
              <a:rPr lang="en-US" i="1" dirty="0" err="1" smtClean="0">
                <a:solidFill>
                  <a:srgbClr val="000000"/>
                </a:solidFill>
              </a:rPr>
              <a:t>parent</a:t>
            </a:r>
            <a:r>
              <a:rPr lang="en-US" dirty="0" err="1" smtClean="0">
                <a:solidFill>
                  <a:srgbClr val="000000"/>
                </a:solidFill>
              </a:rPr>
              <a:t>.height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 smtClean="0">
                <a:solidFill>
                  <a:srgbClr val="800000"/>
                </a:solidFill>
              </a:rPr>
              <a:t>smooth</a:t>
            </a:r>
            <a:r>
              <a:rPr lang="en-US" dirty="0" smtClean="0">
                <a:solidFill>
                  <a:srgbClr val="C0C0C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visible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800080"/>
                </a:solidFill>
              </a:rPr>
              <a:t>FastBlur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radius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8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</a:t>
            </a:r>
            <a:r>
              <a:rPr lang="en-US" sz="1400" dirty="0" smtClean="0"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latin typeface="Open Sans Light"/>
                <a:cs typeface="Open Sans Light"/>
              </a:rPr>
              <a:t>ex-effects</a:t>
            </a:r>
            <a:r>
              <a:rPr lang="en-US" sz="1400" dirty="0" smtClean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96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Dissolve Effect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6038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endParaRPr lang="en-US" dirty="0"/>
          </a:p>
          <a:p>
            <a:r>
              <a:rPr lang="en-US" dirty="0" smtClean="0"/>
              <a:t>Create an alpha gradient effect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Animate it so the item fades out from top to bottom and back in again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367</a:t>
            </a:fld>
            <a:endParaRPr lang="en-US" dirty="0"/>
          </a:p>
        </p:txBody>
      </p:sp>
      <p:pic>
        <p:nvPicPr>
          <p:cNvPr id="4" name="Picture 3" descr="dissol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51" y="1192563"/>
            <a:ext cx="2079855" cy="3154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-graphics-effects/lab-dissolve/</a:t>
            </a:r>
            <a:r>
              <a:rPr lang="en-US" sz="1400" dirty="0" err="1">
                <a:latin typeface="Open Sans Light"/>
                <a:cs typeface="Open Sans Light"/>
              </a:rPr>
              <a:t>dissolve.qml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60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Specifying </a:t>
            </a:r>
            <a:r>
              <a:rPr lang="en-US" dirty="0" smtClean="0"/>
              <a:t>colors</a:t>
            </a:r>
            <a:endParaRPr lang="en-US" dirty="0"/>
          </a:p>
          <a:p>
            <a:pPr lvl="1"/>
            <a:r>
              <a:rPr lang="en-US" dirty="0" smtClean="0"/>
              <a:t>Named colors (using SVG names</a:t>
            </a:r>
            <a:r>
              <a:rPr lang="en-US" dirty="0"/>
              <a:t>)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red"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green"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blue"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HTML style color components: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#ff0000"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#008000"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#0000ff"</a:t>
            </a:r>
            <a:r>
              <a:rPr lang="en-US" dirty="0" smtClean="0"/>
              <a:t>,...</a:t>
            </a:r>
          </a:p>
          <a:p>
            <a:pPr lvl="1"/>
            <a:r>
              <a:rPr lang="en-US" dirty="0" smtClean="0"/>
              <a:t>Built</a:t>
            </a:r>
            <a:r>
              <a:rPr lang="en-US" dirty="0"/>
              <a:t>-</a:t>
            </a:r>
            <a:r>
              <a:rPr lang="en-US" dirty="0" smtClean="0"/>
              <a:t>in function: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r>
              <a:rPr lang="en-US" dirty="0"/>
              <a:t>Changing items </a:t>
            </a:r>
            <a:r>
              <a:rPr lang="en-US" dirty="0" smtClean="0"/>
              <a:t>opacity:</a:t>
            </a:r>
            <a:endParaRPr lang="en-US" dirty="0"/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opacity</a:t>
            </a:r>
            <a:r>
              <a:rPr lang="en-US" dirty="0" smtClean="0"/>
              <a:t> property</a:t>
            </a:r>
            <a:endParaRPr lang="en-US" dirty="0"/>
          </a:p>
          <a:p>
            <a:pPr lvl="1"/>
            <a:r>
              <a:rPr lang="en-US" dirty="0" smtClean="0"/>
              <a:t>Values from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0.0</a:t>
            </a:r>
            <a:r>
              <a:rPr lang="en-US" dirty="0" smtClean="0"/>
              <a:t> (</a:t>
            </a:r>
            <a:r>
              <a:rPr lang="en-US" dirty="0"/>
              <a:t>transparent</a:t>
            </a:r>
            <a:r>
              <a:rPr lang="en-US" dirty="0" smtClean="0"/>
              <a:t>) to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1.0</a:t>
            </a:r>
            <a:r>
              <a:rPr lang="en-US" dirty="0" smtClean="0"/>
              <a:t> (</a:t>
            </a:r>
            <a:r>
              <a:rPr lang="en-US" dirty="0"/>
              <a:t>opaque)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basic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type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  <a:hlinkClick r:id="rId2"/>
              </a:rPr>
              <a:t>colors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76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"#ff0000"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rectangle2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.width;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(0,0.75,0,1)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rectangle2</a:t>
            </a:r>
            <a:r>
              <a:rPr lang="en-US" dirty="0">
                <a:latin typeface="Courier New"/>
                <a:cs typeface="Courier New"/>
              </a:rPr>
              <a:t>.width;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05" y="1090965"/>
            <a:ext cx="1696889" cy="558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colors.qml</a:t>
            </a:r>
            <a:r>
              <a:rPr lang="en-US" sz="1400" dirty="0">
                <a:latin typeface="Open Sans Light"/>
                <a:cs typeface="Open Sans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93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Represented by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/>
              <a:t> QML type</a:t>
            </a:r>
            <a:endParaRPr lang="en-US" dirty="0"/>
          </a:p>
          <a:p>
            <a:r>
              <a:rPr lang="en-US" dirty="0" smtClean="0"/>
              <a:t>Refer to image files with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Using absolute URLs</a:t>
            </a:r>
            <a:endParaRPr lang="en-US" dirty="0"/>
          </a:p>
          <a:p>
            <a:pPr lvl="1"/>
            <a:r>
              <a:rPr lang="en-US" dirty="0" smtClean="0"/>
              <a:t>Or relative to the QML file </a:t>
            </a:r>
            <a:endParaRPr lang="en-US" dirty="0"/>
          </a:p>
          <a:p>
            <a:r>
              <a:rPr lang="en-US" dirty="0" smtClean="0"/>
              <a:t>Can be transformed</a:t>
            </a:r>
            <a:endParaRPr lang="en-US" dirty="0"/>
          </a:p>
          <a:p>
            <a:pPr lvl="1"/>
            <a:r>
              <a:rPr lang="en-US" dirty="0" smtClean="0"/>
              <a:t>scaled, rotated</a:t>
            </a:r>
            <a:endParaRPr lang="en-US" dirty="0"/>
          </a:p>
          <a:p>
            <a:pPr lvl="1"/>
            <a:r>
              <a:rPr lang="en-US" dirty="0" smtClean="0"/>
              <a:t>About an axis or central point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4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01360"/>
              </p:ext>
            </p:extLst>
          </p:nvPr>
        </p:nvGraphicFramePr>
        <p:xfrm>
          <a:off x="423336" y="1024464"/>
          <a:ext cx="8246533" cy="23164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C++ Integration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Declarative Environment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C++ Objects to QML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Classes to QML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Non-GUI Classes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QPainter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based GUI Classes 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Exporting Scene Graph -based GUI Classes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Custom Types Plug-ins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 Effects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Canvas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Particles </a:t>
                      </a:r>
                    </a:p>
                    <a:p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Shaders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46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35873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</a:t>
            </a:r>
            <a:r>
              <a:rPr lang="en-US" dirty="0"/>
              <a:t>contains a relative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 smtClean="0"/>
              <a:t>Properties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/>
              <a:t> are obtained from the </a:t>
            </a:r>
            <a:r>
              <a:rPr lang="en-US" dirty="0"/>
              <a:t>image file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3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27" y="1124831"/>
            <a:ext cx="1981200" cy="198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images.qml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41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Scaling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40"/>
            <a:ext cx="8364171" cy="1888060"/>
          </a:xfrm>
        </p:spPr>
        <p:txBody>
          <a:bodyPr>
            <a:normAutofit/>
          </a:bodyPr>
          <a:lstStyle/>
          <a:p>
            <a:r>
              <a:rPr lang="en-US" dirty="0" smtClean="0"/>
              <a:t>Property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 smtClean="0"/>
              <a:t> </a:t>
            </a:r>
            <a:r>
              <a:rPr lang="en-US" dirty="0"/>
              <a:t>contains a relative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roperties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 smtClean="0"/>
              <a:t> </a:t>
            </a:r>
            <a:r>
              <a:rPr lang="en-US" dirty="0" smtClean="0"/>
              <a:t>are </a:t>
            </a:r>
            <a:r>
              <a:rPr lang="en-US" dirty="0" smtClean="0"/>
              <a:t>obtained from the </a:t>
            </a:r>
            <a:r>
              <a:rPr lang="en-US" dirty="0"/>
              <a:t>image </a:t>
            </a:r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Image has non-zero implicit size – pixel dimension </a:t>
            </a:r>
          </a:p>
          <a:p>
            <a:pPr lvl="1"/>
            <a:r>
              <a:rPr lang="en-US" dirty="0" smtClean="0"/>
              <a:t>Explicit size can override implicit size </a:t>
            </a:r>
          </a:p>
          <a:p>
            <a:pPr lvl="1"/>
            <a:r>
              <a:rPr lang="en-US" dirty="0" smtClean="0"/>
              <a:t>Properties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sourceWidth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sourceHeight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define image size in memory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black"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24832"/>
            <a:ext cx="1970987" cy="1981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scaling.qml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9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72935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Set the rotate property</a:t>
            </a:r>
            <a:endParaRPr lang="en-US" dirty="0"/>
          </a:p>
          <a:p>
            <a:r>
              <a:rPr lang="en-US" dirty="0" smtClean="0"/>
              <a:t>By default, the center of the item remains in the same place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300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32065"/>
            <a:ext cx="1970986" cy="2041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rotation.qml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3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657597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 smtClean="0"/>
              <a:t>Set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transformOrigin</a:t>
            </a:r>
            <a:r>
              <a:rPr lang="en-US" dirty="0" smtClean="0"/>
              <a:t> property</a:t>
            </a:r>
            <a:endParaRPr lang="en-US" dirty="0"/>
          </a:p>
          <a:p>
            <a:r>
              <a:rPr lang="en-US" dirty="0" smtClean="0"/>
              <a:t>Now the image rotates about the top of the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314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.Top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40" y="1141764"/>
            <a:ext cx="2064873" cy="20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Gradients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43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 gradient using the gradient </a:t>
            </a:r>
            <a:r>
              <a:rPr lang="en-US" dirty="0" smtClean="0"/>
              <a:t>property:</a:t>
            </a:r>
          </a:p>
          <a:p>
            <a:r>
              <a:rPr lang="en-US" dirty="0" smtClean="0"/>
              <a:t>With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Gradient</a:t>
            </a:r>
            <a:r>
              <a:rPr lang="en-US" dirty="0" smtClean="0"/>
              <a:t> QML type as the value</a:t>
            </a:r>
            <a:endParaRPr lang="en-US" dirty="0"/>
          </a:p>
          <a:p>
            <a:r>
              <a:rPr lang="en-US" dirty="0" smtClean="0"/>
              <a:t>Containing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objects, each with </a:t>
            </a:r>
          </a:p>
          <a:p>
            <a:pPr lvl="1"/>
            <a:r>
              <a:rPr lang="en-US" dirty="0" smtClean="0"/>
              <a:t>A position: a number between 0 (</a:t>
            </a:r>
            <a:r>
              <a:rPr lang="en-US" dirty="0" err="1"/>
              <a:t>startpoint</a:t>
            </a:r>
            <a:r>
              <a:rPr lang="en-US" dirty="0" smtClean="0"/>
              <a:t>) and 1 (</a:t>
            </a:r>
            <a:r>
              <a:rPr lang="en-US" dirty="0"/>
              <a:t>endpoint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color </a:t>
            </a:r>
            <a:endParaRPr lang="en-US" dirty="0"/>
          </a:p>
          <a:p>
            <a:r>
              <a:rPr lang="en-US" dirty="0" smtClean="0"/>
              <a:t>The start and end points</a:t>
            </a:r>
            <a:endParaRPr lang="en-US" dirty="0"/>
          </a:p>
          <a:p>
            <a:pPr lvl="1"/>
            <a:r>
              <a:rPr lang="en-US" dirty="0" smtClean="0"/>
              <a:t>Are on the top and bottom edges of the item</a:t>
            </a:r>
          </a:p>
          <a:p>
            <a:pPr lvl="1"/>
            <a:r>
              <a:rPr lang="en-US" dirty="0" smtClean="0"/>
              <a:t>Cannot be repositioned</a:t>
            </a:r>
            <a:endParaRPr lang="en-US" dirty="0"/>
          </a:p>
          <a:p>
            <a:r>
              <a:rPr lang="en-US" dirty="0" smtClean="0"/>
              <a:t>Gradients override color definitions</a:t>
            </a:r>
            <a:endParaRPr lang="en-US" dirty="0"/>
          </a:p>
          <a:p>
            <a:r>
              <a:rPr lang="en-US" dirty="0" smtClean="0"/>
              <a:t>Alternative to gradients: A simple background image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smtClean="0">
                <a:latin typeface="Open Sans Light"/>
                <a:cs typeface="Open Sans Light"/>
                <a:hlinkClick r:id="rId2"/>
              </a:rPr>
              <a:t>QML Gradient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40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63993"/>
            <a:ext cx="8364171" cy="694266"/>
          </a:xfrm>
        </p:spPr>
        <p:txBody>
          <a:bodyPr>
            <a:normAutofit/>
          </a:bodyPr>
          <a:lstStyle/>
          <a:p>
            <a:r>
              <a:rPr lang="en-US" dirty="0" smtClean="0"/>
              <a:t>Note the definition of an item as a property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Radial and conical gradients are available in </a:t>
            </a:r>
            <a:r>
              <a:rPr lang="en-US" dirty="0" err="1" smtClean="0">
                <a:latin typeface="Courier New"/>
                <a:cs typeface="Courier New"/>
              </a:rPr>
              <a:t>QtGraphicalEffects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29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gradient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Gradient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39" y="1141764"/>
            <a:ext cx="2190273" cy="20486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gradients.qml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7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258730"/>
            <a:ext cx="8364171" cy="694266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It is often faster to use images instead of real gradients</a:t>
            </a:r>
          </a:p>
          <a:p>
            <a:pPr fontAlgn="auto"/>
            <a:r>
              <a:rPr lang="en-US" dirty="0" smtClean="0"/>
              <a:t>Artists can create the desired gradients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15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property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"../images/vertical-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image1</a:t>
            </a:r>
            <a:r>
              <a:rPr lang="en-US" dirty="0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"../images/diagonal-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684" y="1141764"/>
            <a:ext cx="2551477" cy="11950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 smtClean="0">
                <a:latin typeface="Open Sans Light"/>
                <a:cs typeface="Open Sans Light"/>
              </a:rPr>
              <a:t>-composing-</a:t>
            </a:r>
            <a:r>
              <a:rPr lang="en-US" sz="1400" dirty="0" err="1" smtClean="0">
                <a:latin typeface="Open Sans Light"/>
                <a:cs typeface="Open Sans Light"/>
              </a:rPr>
              <a:t>uis</a:t>
            </a:r>
            <a:r>
              <a:rPr lang="en-US" sz="1400" dirty="0" smtClean="0">
                <a:latin typeface="Open Sans Light"/>
                <a:cs typeface="Open Sans Light"/>
              </a:rPr>
              <a:t>/ex-elements/image-</a:t>
            </a:r>
            <a:r>
              <a:rPr lang="en-US" sz="1400" dirty="0" err="1" smtClean="0">
                <a:latin typeface="Open Sans Light"/>
                <a:cs typeface="Open Sans Light"/>
              </a:rPr>
              <a:t>gradients.qml</a:t>
            </a:r>
            <a:r>
              <a:rPr lang="en-US" sz="1400" dirty="0" smtClean="0">
                <a:latin typeface="Open Sans Light"/>
                <a:cs typeface="Open Sans Light"/>
              </a:rPr>
              <a:t>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8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94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Create border using part of an image:</a:t>
            </a:r>
          </a:p>
          <a:p>
            <a:pPr lvl="1"/>
            <a:r>
              <a:rPr lang="en-US" dirty="0" smtClean="0"/>
              <a:t>Corners (region 1,3,7,9) are not scaled</a:t>
            </a:r>
          </a:p>
          <a:p>
            <a:pPr lvl="1"/>
            <a:r>
              <a:rPr lang="en-US" dirty="0" smtClean="0"/>
              <a:t>Horizontal borders (2 and 8) are scaled according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horizontalTileMode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Vertical borders (4 and 6) are scaled according 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verticalTileMode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Middle region (</a:t>
            </a:r>
            <a:r>
              <a:rPr lang="en-US" dirty="0"/>
              <a:t>5</a:t>
            </a:r>
            <a:r>
              <a:rPr lang="en-US" dirty="0" smtClean="0"/>
              <a:t>) is scaled according to both modes </a:t>
            </a:r>
            <a:endParaRPr lang="en-US" dirty="0"/>
          </a:p>
          <a:p>
            <a:pPr fontAlgn="auto"/>
            <a:r>
              <a:rPr lang="en-US" dirty="0" smtClean="0"/>
              <a:t>There are 3 different scale modes </a:t>
            </a:r>
            <a:endParaRPr lang="en-US" dirty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Stretch</a:t>
            </a:r>
            <a:r>
              <a:rPr lang="en-US" dirty="0"/>
              <a:t>: scale the image to fit to the available area.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/>
              <a:t>: tile the image until there is no more </a:t>
            </a:r>
            <a:r>
              <a:rPr lang="en-US" dirty="0" smtClean="0"/>
              <a:t>space.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Round</a:t>
            </a:r>
            <a:r>
              <a:rPr lang="en-US" dirty="0" smtClean="0"/>
              <a:t>: like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 smtClean="0"/>
              <a:t>, but scales the images down to </a:t>
            </a:r>
            <a:r>
              <a:rPr lang="en-US" dirty="0"/>
              <a:t>ensure that the last image is not cropped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 descr="image-bor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76" y="1370838"/>
            <a:ext cx="1069291" cy="10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404518"/>
            <a:ext cx="8209301" cy="1701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"content/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colors.png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border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horizontalTileMode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.Stretch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verticalTileMode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.Repeat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 descr="image-border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5" y="828268"/>
            <a:ext cx="6299201" cy="1514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</a:t>
            </a:r>
            <a:r>
              <a:rPr lang="en-US" sz="1400" dirty="0" err="1">
                <a:latin typeface="Open Sans Light"/>
                <a:cs typeface="Open Sans Light"/>
              </a:rPr>
              <a:t>imageelements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borderimage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1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Text Type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177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QtQuick</a:t>
            </a:r>
            <a:r>
              <a:rPr lang="en-US" dirty="0" smtClean="0"/>
              <a:t> and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88272"/>
            <a:ext cx="8364171" cy="1775171"/>
          </a:xfrm>
        </p:spPr>
        <p:txBody>
          <a:bodyPr>
            <a:normAutofit/>
          </a:bodyPr>
          <a:lstStyle/>
          <a:p>
            <a:r>
              <a:rPr lang="en-US" dirty="0" smtClean="0"/>
              <a:t>Width and height determined by the font metrics and text</a:t>
            </a:r>
          </a:p>
          <a:p>
            <a:r>
              <a:rPr lang="en-US" dirty="0" smtClean="0"/>
              <a:t>Can also use HTML tags in the text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&lt;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html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&gt;&lt;b&gt;Qt Quick&lt;/b&gt;&lt;/html&gt;" </a:t>
            </a:r>
            <a:endParaRPr lang="en-US" dirty="0" smtClean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Rectangle size could depend on the font size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FontMetrics</a:t>
            </a:r>
            <a:r>
              <a:rPr lang="en-US" dirty="0" smtClean="0">
                <a:latin typeface="Courier New"/>
                <a:cs typeface="Courier New"/>
              </a:rPr>
              <a:t> { id: metrics: </a:t>
            </a:r>
            <a:r>
              <a:rPr lang="en-US" dirty="0" err="1" smtClean="0">
                <a:latin typeface="Courier New"/>
                <a:cs typeface="Courier New"/>
              </a:rPr>
              <a:t>font.family</a:t>
            </a:r>
            <a:r>
              <a:rPr lang="en-US" dirty="0" smtClean="0">
                <a:latin typeface="Courier New"/>
                <a:cs typeface="Courier New"/>
              </a:rPr>
              <a:t>: “Courier” }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Rectangle { height: </a:t>
            </a:r>
            <a:r>
              <a:rPr lang="en-US" dirty="0" err="1" smtClean="0">
                <a:latin typeface="Courier New"/>
                <a:cs typeface="Courier New"/>
              </a:rPr>
              <a:t>metrics.height</a:t>
            </a:r>
            <a:r>
              <a:rPr lang="en-US" dirty="0" smtClean="0">
                <a:latin typeface="Courier New"/>
                <a:cs typeface="Courier New"/>
              </a:rPr>
              <a:t> * </a:t>
            </a:r>
            <a:r>
              <a:rPr lang="en-US" dirty="0" err="1" smtClean="0">
                <a:latin typeface="Courier New"/>
                <a:cs typeface="Courier New"/>
              </a:rPr>
              <a:t>nofRows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242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400;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 smtClean="0">
                <a:latin typeface="Courier New"/>
                <a:cs typeface="Courier New"/>
              </a:rPr>
              <a:t>: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Quick”)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fontSizeMode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property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is another way to do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sclaing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7" name="Picture 16" descr="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91" y="1155458"/>
            <a:ext cx="2034920" cy="2034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54778"/>
            <a:ext cx="8364171" cy="1481666"/>
          </a:xfrm>
        </p:spPr>
        <p:txBody>
          <a:bodyPr>
            <a:normAutofit/>
          </a:bodyPr>
          <a:lstStyle/>
          <a:p>
            <a:r>
              <a:rPr lang="en-US" dirty="0" smtClean="0"/>
              <a:t>No decoration (not a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 widget</a:t>
            </a:r>
            <a:r>
              <a:rPr lang="en-US" dirty="0"/>
              <a:t>) </a:t>
            </a:r>
          </a:p>
          <a:p>
            <a:r>
              <a:rPr lang="en-US" dirty="0" smtClean="0"/>
              <a:t>Gets the focus when clicked </a:t>
            </a:r>
          </a:p>
          <a:p>
            <a:pPr lvl="1"/>
            <a:r>
              <a:rPr lang="en-US" dirty="0" smtClean="0"/>
              <a:t>Need something to click on</a:t>
            </a:r>
            <a:endParaRPr lang="en-US" dirty="0"/>
          </a:p>
          <a:p>
            <a:r>
              <a:rPr lang="en-US" dirty="0" smtClean="0"/>
              <a:t>Property </a:t>
            </a:r>
            <a:r>
              <a:rPr lang="en-US" dirty="0" smtClean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changes </a:t>
            </a:r>
            <a:r>
              <a:rPr lang="en-US" dirty="0"/>
              <a:t>as the user </a:t>
            </a:r>
            <a:r>
              <a:rPr lang="en-US" dirty="0" smtClean="0"/>
              <a:t>types</a:t>
            </a:r>
          </a:p>
          <a:p>
            <a:r>
              <a:rPr lang="en-US" dirty="0" smtClean="0"/>
              <a:t>Method </a:t>
            </a:r>
            <a:r>
              <a:rPr lang="en-US" dirty="0" err="1" smtClean="0">
                <a:latin typeface="Courier New"/>
                <a:cs typeface="Courier New"/>
              </a:rPr>
              <a:t>qsTr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marks the string translatable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2520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400;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0.25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0.75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"Editable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.height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wrapMode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err="1">
                <a:latin typeface="Courier New"/>
                <a:cs typeface="Courier New"/>
              </a:rPr>
              <a:t>.WordWrap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7" name="Picture 16" descr="textin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2" y="1155457"/>
            <a:ext cx="2034921" cy="20349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textInput.qml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53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Anchor Layout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082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Anchors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1"/>
          </a:xfrm>
        </p:spPr>
        <p:txBody>
          <a:bodyPr>
            <a:normAutofit/>
          </a:bodyPr>
          <a:lstStyle/>
          <a:p>
            <a:r>
              <a:rPr lang="en-US" dirty="0" smtClean="0"/>
              <a:t>Used to position and align items</a:t>
            </a:r>
            <a:endParaRPr lang="en-US" dirty="0"/>
          </a:p>
          <a:p>
            <a:r>
              <a:rPr lang="en-US" dirty="0" smtClean="0"/>
              <a:t>Line up the edges or central lines of items</a:t>
            </a:r>
            <a:endParaRPr lang="en-US" dirty="0"/>
          </a:p>
          <a:p>
            <a:r>
              <a:rPr lang="en-US" dirty="0" smtClean="0"/>
              <a:t>Anchors refer to </a:t>
            </a:r>
          </a:p>
          <a:p>
            <a:pPr lvl="1"/>
            <a:r>
              <a:rPr lang="en-US" dirty="0" smtClean="0"/>
              <a:t>Other items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centerIn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fill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Anchors of other items 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top</a:t>
            </a:r>
            <a:r>
              <a:rPr lang="en-US" dirty="0"/>
              <a:t>) </a:t>
            </a:r>
          </a:p>
        </p:txBody>
      </p:sp>
      <p:pic>
        <p:nvPicPr>
          <p:cNvPr id="4" name="Picture 3" descr="edge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56" y="1812478"/>
            <a:ext cx="3324740" cy="27933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3"/>
              </a:rPr>
              <a:t>P</a:t>
            </a:r>
            <a:r>
              <a:rPr lang="en-US" sz="1400" dirty="0" smtClean="0">
                <a:latin typeface="Open Sans Light"/>
                <a:cs typeface="Open Sans Light"/>
                <a:hlinkClick r:id="rId3"/>
              </a:rPr>
              <a:t>ositioning and anchors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00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11602"/>
            <a:ext cx="8667967" cy="812791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anchors.centerIn</a:t>
            </a:r>
            <a:r>
              <a:rPr lang="en-US" dirty="0" smtClean="0"/>
              <a:t> centers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 smtClean="0"/>
              <a:t> item in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</a:p>
          <a:p>
            <a:pPr lvl="1"/>
            <a:r>
              <a:rPr lang="en-US" dirty="0" smtClean="0"/>
              <a:t>Refers to an item not an anchor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17595"/>
            <a:ext cx="8209301" cy="2658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 smtClean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text”)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font 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}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7" y="1388526"/>
            <a:ext cx="1930407" cy="193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anchors.qml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85073"/>
            <a:ext cx="8667967" cy="1253058"/>
          </a:xfrm>
        </p:spPr>
        <p:txBody>
          <a:bodyPr>
            <a:normAutofit/>
          </a:bodyPr>
          <a:lstStyle/>
          <a:p>
            <a:r>
              <a:rPr lang="en-US" dirty="0" smtClean="0"/>
              <a:t>Each item can refer to its parent item </a:t>
            </a:r>
          </a:p>
          <a:p>
            <a:pPr lvl="1"/>
            <a:r>
              <a:rPr lang="en-US" dirty="0" smtClean="0"/>
              <a:t>Using the parent ID </a:t>
            </a:r>
            <a:endParaRPr lang="en-US" dirty="0"/>
          </a:p>
          <a:p>
            <a:r>
              <a:rPr lang="en-US" dirty="0" smtClean="0"/>
              <a:t>Can refer to ancestors and named children of ancestors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2048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text”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font 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r>
              <a:rPr lang="en-US" dirty="0" smtClean="0">
                <a:latin typeface="Courier New"/>
                <a:cs typeface="Courier New"/>
              </a:rPr>
              <a:t> }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50" y="1208236"/>
            <a:ext cx="1721229" cy="1721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smtClean="0">
                <a:latin typeface="Open Sans Light"/>
                <a:cs typeface="Open Sans Light"/>
              </a:rPr>
              <a:t>anchors2.</a:t>
            </a:r>
            <a:r>
              <a:rPr lang="en-US" sz="1400" dirty="0">
                <a:latin typeface="Open Sans Light"/>
                <a:cs typeface="Open Sans Light"/>
              </a:rPr>
              <a:t>qml </a:t>
            </a:r>
          </a:p>
        </p:txBody>
      </p:sp>
    </p:spTree>
    <p:extLst>
      <p:ext uri="{BB962C8B-B14F-4D97-AF65-F5344CB8AC3E}">
        <p14:creationId xmlns:p14="http://schemas.microsoft.com/office/powerpoint/2010/main" val="29748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8667967" cy="1710259"/>
          </a:xfrm>
        </p:spPr>
        <p:txBody>
          <a:bodyPr>
            <a:normAutofit/>
          </a:bodyPr>
          <a:lstStyle/>
          <a:p>
            <a:r>
              <a:rPr lang="en-US" dirty="0" smtClean="0"/>
              <a:t>Connecting anchors together</a:t>
            </a:r>
            <a:endParaRPr lang="en-US" dirty="0"/>
          </a:p>
          <a:p>
            <a:r>
              <a:rPr lang="en-US" dirty="0" smtClean="0"/>
              <a:t>Anchors of other items are referred to directly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parent.right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Not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parent.anchors.right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02260"/>
            <a:ext cx="8209301" cy="1862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34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Right-aligned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text”)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font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 }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3" name="Picture 12" descr="anchor-to-anch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938563"/>
            <a:ext cx="2387762" cy="2387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/ex-anchor-layout/anchor-to-</a:t>
            </a:r>
            <a:r>
              <a:rPr lang="en-US" sz="1400" dirty="0" err="1">
                <a:latin typeface="Open Sans Light"/>
                <a:cs typeface="Open Sans Light"/>
              </a:rPr>
              <a:t>anchor.qml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184822"/>
            <a:ext cx="3854090" cy="3971001"/>
          </a:xfrm>
        </p:spPr>
        <p:txBody>
          <a:bodyPr>
            <a:normAutofit/>
          </a:bodyPr>
          <a:lstStyle/>
          <a:p>
            <a:r>
              <a:rPr lang="en-US" dirty="0" smtClean="0"/>
              <a:t>Used with anchors to add space</a:t>
            </a:r>
          </a:p>
          <a:p>
            <a:r>
              <a:rPr lang="en-US" dirty="0" smtClean="0"/>
              <a:t>Specify distances </a:t>
            </a:r>
          </a:p>
          <a:p>
            <a:pPr lvl="1"/>
            <a:r>
              <a:rPr lang="en-US" dirty="0" smtClean="0"/>
              <a:t>In pixels</a:t>
            </a:r>
            <a:endParaRPr lang="en-US" dirty="0"/>
          </a:p>
          <a:p>
            <a:pPr lvl="1"/>
            <a:r>
              <a:rPr lang="en-US" dirty="0" smtClean="0"/>
              <a:t>Between items connected with anchors </a:t>
            </a:r>
            <a:endParaRPr lang="en-US" dirty="0"/>
          </a:p>
        </p:txBody>
      </p:sp>
      <p:pic>
        <p:nvPicPr>
          <p:cNvPr id="12" name="Picture 11" descr="margin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89" y="2204145"/>
            <a:ext cx="4080022" cy="25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353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200;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.width</a:t>
            </a:r>
            <a:r>
              <a:rPr lang="en-US" dirty="0" smtClean="0">
                <a:latin typeface="Courier New"/>
                <a:cs typeface="Courier New"/>
              </a:rPr>
              <a:t> / 16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"Writing”)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anchors.baseline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 descr="alignm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6" y="1277228"/>
            <a:ext cx="2525540" cy="1262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alignment.qml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45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Hints and Tips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Anchors can only be used with parent and sibling items</a:t>
            </a:r>
          </a:p>
          <a:p>
            <a:r>
              <a:rPr lang="en-US" dirty="0" smtClean="0"/>
              <a:t>Anchors work on constraints</a:t>
            </a:r>
          </a:p>
          <a:p>
            <a:pPr lvl="1"/>
            <a:r>
              <a:rPr lang="en-US" dirty="0" smtClean="0"/>
              <a:t>Some items need to have well</a:t>
            </a:r>
            <a:r>
              <a:rPr lang="en-US" dirty="0"/>
              <a:t>-</a:t>
            </a:r>
            <a:r>
              <a:rPr lang="en-US" dirty="0" smtClean="0"/>
              <a:t>defined positions and sizes </a:t>
            </a:r>
          </a:p>
          <a:p>
            <a:pPr lvl="1"/>
            <a:r>
              <a:rPr lang="en-US" dirty="0" smtClean="0"/>
              <a:t>Items without default sizes should be anchored to fixed or well</a:t>
            </a:r>
            <a:r>
              <a:rPr lang="en-US" dirty="0"/>
              <a:t>-</a:t>
            </a:r>
            <a:r>
              <a:rPr lang="en-US" dirty="0" smtClean="0"/>
              <a:t>defined Items</a:t>
            </a:r>
            <a:endParaRPr lang="en-US" dirty="0"/>
          </a:p>
          <a:p>
            <a:r>
              <a:rPr lang="en-US" dirty="0" smtClean="0"/>
              <a:t>Anchors create dependencies on geometries of other items</a:t>
            </a:r>
            <a:endParaRPr lang="en-US" dirty="0"/>
          </a:p>
          <a:p>
            <a:pPr lvl="1"/>
            <a:r>
              <a:rPr lang="en-US" dirty="0" smtClean="0"/>
              <a:t>Creates an order in which geometries are calculated</a:t>
            </a:r>
            <a:endParaRPr lang="en-US" dirty="0"/>
          </a:p>
          <a:p>
            <a:pPr lvl="1"/>
            <a:r>
              <a:rPr lang="en-US" dirty="0" smtClean="0"/>
              <a:t>Avoid creating circular dependencies </a:t>
            </a:r>
            <a:endParaRPr lang="en-US" dirty="0"/>
          </a:p>
          <a:p>
            <a:pPr lvl="2"/>
            <a:r>
              <a:rPr lang="en-US" dirty="0" err="1" smtClean="0"/>
              <a:t>e.g</a:t>
            </a:r>
            <a:r>
              <a:rPr lang="en-US" dirty="0" err="1"/>
              <a:t>.,</a:t>
            </a:r>
            <a:r>
              <a:rPr lang="en-US" dirty="0" err="1" smtClean="0"/>
              <a:t>parent</a:t>
            </a:r>
            <a:r>
              <a:rPr lang="en-US" dirty="0" smtClean="0"/>
              <a:t> → </a:t>
            </a:r>
            <a:r>
              <a:rPr lang="en-US" dirty="0" err="1" smtClean="0"/>
              <a:t>child</a:t>
            </a:r>
            <a:r>
              <a:rPr lang="en-US" dirty="0" err="1"/>
              <a:t>→</a:t>
            </a:r>
            <a:r>
              <a:rPr lang="en-US" dirty="0" err="1" smtClean="0"/>
              <a:t>parent</a:t>
            </a:r>
            <a:endParaRPr lang="en-US" dirty="0"/>
          </a:p>
          <a:p>
            <a:r>
              <a:rPr lang="en-US" dirty="0" smtClean="0"/>
              <a:t>Margins are only used if the corresponding anchors are used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leftMargin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needs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 smtClean="0"/>
              <a:t> to be defined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Meet </a:t>
            </a:r>
            <a:r>
              <a:rPr lang="en-US" dirty="0"/>
              <a:t>Qt Quick </a:t>
            </a:r>
          </a:p>
          <a:p>
            <a:r>
              <a:rPr lang="en-US" dirty="0"/>
              <a:t>Concepts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Use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item with different roles in the user interface: </a:t>
            </a:r>
          </a:p>
          <a:p>
            <a:r>
              <a:rPr lang="en-US" dirty="0" smtClean="0"/>
              <a:t>Fixed items</a:t>
            </a:r>
            <a:endParaRPr lang="en-US" dirty="0"/>
          </a:p>
          <a:p>
            <a:pPr lvl="1"/>
            <a:r>
              <a:rPr lang="en-US" dirty="0" smtClean="0"/>
              <a:t>Make sure these have id properties defined</a:t>
            </a:r>
            <a:endParaRPr lang="en-US" dirty="0"/>
          </a:p>
          <a:p>
            <a:pPr lvl="1"/>
            <a:r>
              <a:rPr lang="en-US" dirty="0" smtClean="0"/>
              <a:t>Unless these items can easily be referenced as parent items </a:t>
            </a:r>
            <a:endParaRPr lang="en-US" dirty="0"/>
          </a:p>
          <a:p>
            <a:r>
              <a:rPr lang="en-US" dirty="0" smtClean="0"/>
              <a:t>Items that dominate the user interface</a:t>
            </a:r>
            <a:endParaRPr lang="en-US" dirty="0"/>
          </a:p>
          <a:p>
            <a:pPr lvl="1"/>
            <a:r>
              <a:rPr lang="en-US" dirty="0" smtClean="0"/>
              <a:t>Make sure these have id properties defined </a:t>
            </a:r>
          </a:p>
          <a:p>
            <a:pPr lvl="1" algn="just"/>
            <a:r>
              <a:rPr lang="en-US" dirty="0" smtClean="0"/>
              <a:t>Items that react to size changes of the dominant items</a:t>
            </a:r>
            <a:endParaRPr lang="en-US" dirty="0"/>
          </a:p>
          <a:p>
            <a:pPr lvl="1" algn="just"/>
            <a:r>
              <a:rPr lang="en-US" dirty="0" smtClean="0"/>
              <a:t>Give these anchors that refer to the dominator fixed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Color and Gradients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else can you write these colors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"blue” </a:t>
            </a:r>
          </a:p>
          <a:p>
            <a:pPr lvl="1"/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#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ff0000”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How </a:t>
            </a:r>
            <a:r>
              <a:rPr lang="en-US" dirty="0"/>
              <a:t>would you create these items using the gradient property? </a:t>
            </a:r>
            <a:endParaRPr lang="en-US" dirty="0" smtClean="0"/>
          </a:p>
          <a:p>
            <a:pPr marL="857250" lvl="1" indent="-457200"/>
            <a:r>
              <a:rPr lang="en-US" dirty="0" smtClean="0"/>
              <a:t>The effect</a:t>
            </a: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Describe </a:t>
            </a:r>
            <a:r>
              <a:rPr lang="en-US" dirty="0"/>
              <a:t>another way to create these gradients?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8" y="3173716"/>
            <a:ext cx="3633659" cy="11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Images and Text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creating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/>
              <a:t>, how do you specify the location of the image file?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By </a:t>
            </a:r>
            <a:r>
              <a:rPr lang="en-US" dirty="0"/>
              <a:t>default, images are rotated about a point inside the image. Where is this point?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do you change the text in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</a:t>
            </a:r>
            <a:r>
              <a:rPr lang="en-US" dirty="0" smtClean="0"/>
              <a:t>QML type?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dirty="0" smtClean="0"/>
              <a:t>Images, Text, and Anchors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573864"/>
            <a:ext cx="8667965" cy="1253067"/>
          </a:xfrm>
        </p:spPr>
        <p:txBody>
          <a:bodyPr>
            <a:normAutofit/>
          </a:bodyPr>
          <a:lstStyle/>
          <a:p>
            <a:r>
              <a:rPr lang="en-US" dirty="0" smtClean="0"/>
              <a:t>Create a user interface similar to the one shown above.</a:t>
            </a:r>
            <a:endParaRPr lang="en-US" dirty="0"/>
          </a:p>
          <a:p>
            <a:r>
              <a:rPr lang="en-US" dirty="0" smtClean="0"/>
              <a:t>Hint: Use the background image supplied in the common images directory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7" y="3318943"/>
            <a:ext cx="2387600" cy="1163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4" y="3318944"/>
            <a:ext cx="2472266" cy="116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3298674"/>
            <a:ext cx="2438400" cy="1184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331" y="859578"/>
            <a:ext cx="3317263" cy="1595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/lab-text-images-anchors </a:t>
            </a:r>
          </a:p>
        </p:txBody>
      </p:sp>
    </p:spTree>
    <p:extLst>
      <p:ext uri="{BB962C8B-B14F-4D97-AF65-F5344CB8AC3E}">
        <p14:creationId xmlns:p14="http://schemas.microsoft.com/office/powerpoint/2010/main" val="24489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Mouse Input </a:t>
            </a:r>
            <a:endParaRPr lang="en-US" dirty="0" smtClean="0"/>
          </a:p>
          <a:p>
            <a:r>
              <a:rPr lang="en-US" dirty="0" smtClean="0"/>
              <a:t>Touch </a:t>
            </a:r>
            <a:r>
              <a:rPr lang="en-US" dirty="0"/>
              <a:t>Input </a:t>
            </a:r>
            <a:endParaRPr lang="en-US" dirty="0" smtClean="0"/>
          </a:p>
          <a:p>
            <a:r>
              <a:rPr lang="en-US" dirty="0" smtClean="0"/>
              <a:t>Keyboard </a:t>
            </a:r>
            <a:r>
              <a:rPr lang="en-US" dirty="0"/>
              <a:t>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6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Knowledge of ways to receive user input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ouse</a:t>
            </a:r>
            <a:r>
              <a:rPr lang="en-US" dirty="0"/>
              <a:t>/</a:t>
            </a:r>
            <a:r>
              <a:rPr lang="en-US" dirty="0" smtClean="0"/>
              <a:t>touch input</a:t>
            </a:r>
            <a:endParaRPr lang="en-US" dirty="0"/>
          </a:p>
          <a:p>
            <a:pPr lvl="1"/>
            <a:r>
              <a:rPr lang="en-US" dirty="0" smtClean="0"/>
              <a:t>Keyboard input </a:t>
            </a:r>
            <a:endParaRPr lang="en-US" dirty="0"/>
          </a:p>
          <a:p>
            <a:r>
              <a:rPr lang="en-US" dirty="0" smtClean="0"/>
              <a:t>Awareness of different mechanisms to process input</a:t>
            </a:r>
          </a:p>
          <a:p>
            <a:pPr lvl="1"/>
            <a:r>
              <a:rPr lang="en-US" dirty="0" smtClean="0"/>
              <a:t>Signal handlers</a:t>
            </a:r>
            <a:endParaRPr lang="en-US" dirty="0"/>
          </a:p>
          <a:p>
            <a:pPr lvl="1"/>
            <a:r>
              <a:rPr lang="en-US" dirty="0" smtClean="0"/>
              <a:t>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8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Mouse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368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Placed and resized like ordinary items </a:t>
            </a:r>
          </a:p>
          <a:p>
            <a:pPr lvl="1"/>
            <a:r>
              <a:rPr lang="en-US" dirty="0" smtClean="0"/>
              <a:t>Using anchors if necessary </a:t>
            </a:r>
            <a:endParaRPr lang="en-US" dirty="0"/>
          </a:p>
          <a:p>
            <a:r>
              <a:rPr lang="en-US" dirty="0" smtClean="0"/>
              <a:t>Two ways to monitor mouse input:</a:t>
            </a:r>
          </a:p>
          <a:p>
            <a:pPr lvl="1"/>
            <a:r>
              <a:rPr lang="en-US" dirty="0" smtClean="0"/>
              <a:t>Handle signals</a:t>
            </a:r>
            <a:endParaRPr lang="en-US" dirty="0"/>
          </a:p>
          <a:p>
            <a:pPr lvl="1"/>
            <a:r>
              <a:rPr lang="en-US" dirty="0" smtClean="0"/>
              <a:t>Dynamic property bindings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 smtClean="0">
                <a:latin typeface="Open Sans Light"/>
                <a:cs typeface="Open Sans Light"/>
                <a:hlinkClick r:id="rId2"/>
              </a:rPr>
              <a:t>MouseArea QML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79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Clickable Mouse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Text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.horizontalCenter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me”)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48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onReleased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mouse-pr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8" y="1032931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-user-interaction/ex-mouse-input/mouse-pressed-</a:t>
            </a:r>
            <a:r>
              <a:rPr lang="en-US" sz="1400" dirty="0" err="1">
                <a:latin typeface="Open Sans Light"/>
                <a:cs typeface="Open Sans Light"/>
              </a:rPr>
              <a:t>signals.qml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5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of QML syntax and concepts</a:t>
            </a:r>
          </a:p>
          <a:p>
            <a:pPr lvl="1"/>
            <a:r>
              <a:rPr lang="en-US" dirty="0" smtClean="0"/>
              <a:t>QML types and </a:t>
            </a:r>
            <a:r>
              <a:rPr lang="en-US" dirty="0"/>
              <a:t>identities </a:t>
            </a:r>
          </a:p>
          <a:p>
            <a:pPr lvl="1"/>
            <a:r>
              <a:rPr lang="en-US" dirty="0"/>
              <a:t>Properties and property binding </a:t>
            </a:r>
          </a:p>
          <a:p>
            <a:r>
              <a:rPr lang="en-US" dirty="0"/>
              <a:t>Basic user interface composition skills</a:t>
            </a:r>
          </a:p>
          <a:p>
            <a:pPr lvl="1"/>
            <a:r>
              <a:rPr lang="en-US" dirty="0"/>
              <a:t>Familiarity with common </a:t>
            </a:r>
            <a:r>
              <a:rPr lang="en-US" dirty="0" smtClean="0"/>
              <a:t>QML types</a:t>
            </a:r>
            <a:endParaRPr lang="en-US" dirty="0"/>
          </a:p>
          <a:p>
            <a:pPr lvl="1"/>
            <a:r>
              <a:rPr lang="en-US" dirty="0"/>
              <a:t>Understanding of anchors and their uses </a:t>
            </a:r>
          </a:p>
          <a:p>
            <a:pPr lvl="1"/>
            <a:r>
              <a:rPr lang="en-US" dirty="0"/>
              <a:t>Ability to reproduce a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Hover and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28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 err="1">
                <a:latin typeface="Courier New"/>
                <a:cs typeface="Courier New"/>
              </a:rPr>
              <a:t>.containsMouse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white”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hoverEnabled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hover-proper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9" y="1100664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-user-interaction/ex-mouse-input/hover-</a:t>
            </a:r>
            <a:r>
              <a:rPr lang="en-US" sz="1400" dirty="0" err="1">
                <a:latin typeface="Open Sans Light"/>
                <a:cs typeface="Open Sans Light"/>
              </a:rPr>
              <a:t>property.qml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68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 Hints and Tips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 mouse area only responds to its </a:t>
            </a:r>
            <a:r>
              <a:rPr lang="en-US" dirty="0" err="1" smtClean="0">
                <a:solidFill>
                  <a:schemeClr val="accent2"/>
                </a:solidFill>
                <a:latin typeface="Courier New"/>
                <a:cs typeface="Courier New"/>
              </a:rPr>
              <a:t>acceptedButtons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The handlers are not called for other buttons, but </a:t>
            </a:r>
          </a:p>
          <a:p>
            <a:pPr lvl="1"/>
            <a:r>
              <a:rPr lang="en-US" dirty="0" smtClean="0"/>
              <a:t>Any click involving an allowed button is reported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pressedButtons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property contains </a:t>
            </a:r>
            <a:r>
              <a:rPr lang="en-US" i="1" dirty="0" smtClean="0"/>
              <a:t>all </a:t>
            </a:r>
            <a:r>
              <a:rPr lang="en-US" dirty="0" smtClean="0"/>
              <a:t>buttons</a:t>
            </a:r>
            <a:endParaRPr lang="en-US" dirty="0"/>
          </a:p>
          <a:p>
            <a:pPr lvl="1"/>
            <a:r>
              <a:rPr lang="en-US" dirty="0" smtClean="0"/>
              <a:t>Even non</a:t>
            </a:r>
            <a:r>
              <a:rPr lang="en-US" dirty="0"/>
              <a:t>-</a:t>
            </a:r>
            <a:r>
              <a:rPr lang="en-US" dirty="0" smtClean="0"/>
              <a:t>allowed buttons, if an allowed button is also pressed </a:t>
            </a:r>
            <a:endParaRPr lang="en-US" dirty="0"/>
          </a:p>
          <a:p>
            <a:r>
              <a:rPr lang="en-US" dirty="0" smtClean="0"/>
              <a:t>With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hoverEnabled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set to false</a:t>
            </a:r>
            <a:endParaRPr lang="en-US" dirty="0"/>
          </a:p>
          <a:p>
            <a:pPr lvl="1"/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containsMouse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be true if the mouse area is clicked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2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vs. Property Bindings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Signals can be easier to use in some cases</a:t>
            </a:r>
          </a:p>
          <a:p>
            <a:pPr lvl="1"/>
            <a:r>
              <a:rPr lang="en-US" dirty="0" smtClean="0"/>
              <a:t>When a signal only affects one other item</a:t>
            </a:r>
            <a:endParaRPr lang="en-US" dirty="0"/>
          </a:p>
          <a:p>
            <a:r>
              <a:rPr lang="en-US" dirty="0" smtClean="0"/>
              <a:t>Property bindings rely on named objects</a:t>
            </a:r>
          </a:p>
          <a:p>
            <a:pPr lvl="1"/>
            <a:r>
              <a:rPr lang="en-US" dirty="0" smtClean="0"/>
              <a:t>Many items can react to a change by referring to a property</a:t>
            </a:r>
          </a:p>
          <a:p>
            <a:r>
              <a:rPr lang="en-US" dirty="0" smtClean="0"/>
              <a:t>Use the most intuitive approach for the use case</a:t>
            </a:r>
            <a:endParaRPr lang="en-US" dirty="0"/>
          </a:p>
          <a:p>
            <a:r>
              <a:rPr lang="en-US" dirty="0" smtClean="0"/>
              <a:t>Favor simple assignments over complex scripts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Touch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051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Single-</a:t>
            </a:r>
            <a:r>
              <a:rPr lang="en-US" dirty="0" smtClean="0"/>
              <a:t>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</a:t>
            </a:r>
            <a:r>
              <a:rPr lang="en-US" dirty="0"/>
              <a:t>-</a:t>
            </a:r>
            <a:r>
              <a:rPr lang="en-US" dirty="0" smtClean="0"/>
              <a:t>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/>
              <a:t>) </a:t>
            </a:r>
          </a:p>
          <a:p>
            <a:r>
              <a:rPr lang="en-US" dirty="0"/>
              <a:t>Gestures </a:t>
            </a:r>
          </a:p>
          <a:p>
            <a:pPr lvl="1"/>
            <a:r>
              <a:rPr lang="en-US" dirty="0" smtClean="0"/>
              <a:t>Tap and Hold </a:t>
            </a:r>
            <a:endParaRPr lang="en-US" dirty="0"/>
          </a:p>
          <a:p>
            <a:pPr lvl="1"/>
            <a:r>
              <a:rPr lang="en-US" dirty="0" smtClean="0"/>
              <a:t>Swipe</a:t>
            </a:r>
            <a:endParaRPr lang="en-US" dirty="0"/>
          </a:p>
          <a:p>
            <a:pPr lvl="1"/>
            <a:r>
              <a:rPr lang="en-US" dirty="0" smtClean="0"/>
              <a:t>Pinch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211689"/>
            <a:ext cx="7513803" cy="188242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/>
              <a:t> </a:t>
            </a:r>
            <a:r>
              <a:rPr lang="en-US" dirty="0" smtClean="0"/>
              <a:t>properties: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real</a:t>
            </a:r>
            <a:r>
              <a:rPr lang="en-US" dirty="0" smtClean="0">
                <a:latin typeface="Courier New"/>
                <a:cs typeface="Courier New"/>
              </a:rPr>
              <a:t> x, y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r</a:t>
            </a:r>
            <a:r>
              <a:rPr lang="en-US" dirty="0" smtClean="0">
                <a:latin typeface="Courier New"/>
                <a:cs typeface="Courier New"/>
              </a:rPr>
              <a:t>eal </a:t>
            </a:r>
            <a:r>
              <a:rPr lang="en-US" dirty="0" err="1" smtClean="0">
                <a:latin typeface="Courier New"/>
                <a:cs typeface="Courier New"/>
              </a:rPr>
              <a:t>prviousX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previousY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pressed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 err="1" smtClean="0">
                <a:latin typeface="Courier New"/>
                <a:cs typeface="Courier New"/>
              </a:rPr>
              <a:t>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pointId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r</a:t>
            </a:r>
            <a:r>
              <a:rPr lang="en-US" dirty="0" smtClean="0">
                <a:latin typeface="Courier New"/>
                <a:cs typeface="Courier New"/>
              </a:rPr>
              <a:t>eal pressure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1933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8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</a:t>
            </a: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onPressed</a:t>
            </a:r>
            <a:r>
              <a:rPr lang="en-US" dirty="0">
                <a:latin typeface="Courier New"/>
                <a:cs typeface="Courier New"/>
              </a:rPr>
              <a:t>(list&lt;</a:t>
            </a:r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r>
              <a:rPr lang="en-US" dirty="0" err="1" smtClean="0"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onReleased</a:t>
            </a:r>
            <a:r>
              <a:rPr lang="en-US" dirty="0">
                <a:latin typeface="Courier New"/>
                <a:cs typeface="Courier New"/>
              </a:rPr>
              <a:t>( 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</a:t>
            </a:r>
            <a:r>
              <a:rPr lang="en-US" dirty="0" smtClean="0"/>
              <a:t>.</a:t>
            </a:r>
            <a:endParaRPr lang="en-US" dirty="0"/>
          </a:p>
          <a:p>
            <a:endParaRPr lang="en-US" b="1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onUpdated</a:t>
            </a:r>
            <a:r>
              <a:rPr lang="en-US" dirty="0" smtClean="0">
                <a:latin typeface="Courier New"/>
                <a:cs typeface="Courier New"/>
              </a:rPr>
              <a:t>(…)</a:t>
            </a:r>
          </a:p>
          <a:p>
            <a:pPr lvl="1"/>
            <a:r>
              <a:rPr lang="en-US" dirty="0" smtClean="0"/>
              <a:t>Called </a:t>
            </a:r>
            <a:r>
              <a:rPr lang="en-US" dirty="0"/>
              <a:t>when points is updated (moved)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points. </a:t>
            </a:r>
          </a:p>
          <a:p>
            <a:endParaRPr lang="en-US" b="1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onTouchUpdated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Called </a:t>
            </a:r>
            <a:r>
              <a:rPr lang="en-US" dirty="0"/>
              <a:t>on </a:t>
            </a:r>
            <a:r>
              <a:rPr lang="en-US" i="1" dirty="0"/>
              <a:t>any </a:t>
            </a:r>
            <a:r>
              <a:rPr lang="en-US" dirty="0"/>
              <a:t>change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all </a:t>
            </a:r>
            <a:r>
              <a:rPr lang="en-US" dirty="0"/>
              <a:t>points.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</a:t>
            </a: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onGestureStarted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GestureEvent</a:t>
            </a:r>
            <a:r>
              <a:rPr lang="en-US" dirty="0" smtClean="0">
                <a:latin typeface="Courier New"/>
                <a:cs typeface="Courier New"/>
              </a:rPr>
              <a:t> gesture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Cancel </a:t>
            </a:r>
            <a:r>
              <a:rPr lang="en-US" dirty="0"/>
              <a:t>the gesture using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gesture.cancel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b="1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onCanceled</a:t>
            </a:r>
            <a:r>
              <a:rPr lang="en-US" dirty="0">
                <a:latin typeface="Courier New"/>
                <a:cs typeface="Courier New"/>
              </a:rPr>
              <a:t>(list&lt;</a:t>
            </a:r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r>
              <a:rPr lang="en-US" dirty="0" err="1" smtClean="0"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Called </a:t>
            </a:r>
            <a:r>
              <a:rPr lang="en-US" dirty="0"/>
              <a:t>when another </a:t>
            </a:r>
            <a:r>
              <a:rPr lang="en-US" dirty="0" smtClean="0"/>
              <a:t>item takes </a:t>
            </a:r>
            <a:r>
              <a:rPr lang="en-US" dirty="0"/>
              <a:t>over touch handling. </a:t>
            </a:r>
            <a:endParaRPr lang="en-US" dirty="0" smtClean="0"/>
          </a:p>
          <a:p>
            <a:pPr lvl="1"/>
            <a:r>
              <a:rPr lang="en-US" dirty="0" smtClean="0"/>
              <a:t>Useful </a:t>
            </a:r>
            <a:r>
              <a:rPr lang="en-US" dirty="0"/>
              <a:t>for undoing what was done on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onPressed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-user-interaction/ex-multi-touch/</a:t>
            </a:r>
            <a:r>
              <a:rPr lang="en-US" sz="1400" dirty="0" err="1">
                <a:latin typeface="Open Sans Light"/>
                <a:cs typeface="Open Sans Light"/>
              </a:rPr>
              <a:t>main.qml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7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Tap and Hold (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signal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onPressAndHold</a:t>
            </a:r>
            <a:r>
              <a:rPr lang="en-US" dirty="0"/>
              <a:t>) </a:t>
            </a:r>
          </a:p>
          <a:p>
            <a:r>
              <a:rPr lang="en-US" dirty="0" smtClean="0"/>
              <a:t>Swipe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Pinch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PinchArea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Swipe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Build into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snapMode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ListView.SnapOneItem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/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/>
              <a:t>The view settles no more than one item away from the first visible item at the time the mouse button is released. </a:t>
            </a:r>
          </a:p>
          <a:p>
            <a:endParaRPr lang="en-US" b="1" dirty="0" smtClean="0"/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orientation: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ListView.Horizontal</a:t>
            </a:r>
            <a:r>
              <a:rPr lang="en-US" b="1" dirty="0">
                <a:solidFill>
                  <a:srgbClr val="408500"/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rgbClr val="4085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50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</a:t>
            </a:r>
            <a:r>
              <a:rPr lang="en-US" dirty="0" smtClean="0"/>
              <a:t>Requirements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Graphics API for rendering</a:t>
            </a:r>
          </a:p>
          <a:p>
            <a:pPr lvl="1"/>
            <a:r>
              <a:rPr lang="en-US" dirty="0" smtClean="0"/>
              <a:t>OpenGL ES 2.0 or higher</a:t>
            </a:r>
          </a:p>
          <a:p>
            <a:pPr lvl="1"/>
            <a:r>
              <a:rPr lang="en-US" dirty="0" smtClean="0"/>
              <a:t>Qt Quick 2D renderer for SW rendering </a:t>
            </a:r>
          </a:p>
          <a:p>
            <a:pPr lvl="1"/>
            <a:r>
              <a:rPr lang="en-US" dirty="0" smtClean="0"/>
              <a:t>Direct3D 12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Other </a:t>
            </a:r>
            <a:r>
              <a:rPr lang="en-US" dirty="0"/>
              <a:t>modules can be used to add new features: </a:t>
            </a:r>
          </a:p>
          <a:p>
            <a:pPr lvl="1"/>
            <a:r>
              <a:rPr lang="en-US" dirty="0" smtClean="0"/>
              <a:t>Qt Graphical Effects</a:t>
            </a:r>
            <a:r>
              <a:rPr lang="en-US" dirty="0"/>
              <a:t>: add effects like blur, </a:t>
            </a:r>
            <a:r>
              <a:rPr lang="en-US" dirty="0" err="1" smtClean="0"/>
              <a:t>dropnshadow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Qt 3D: 3D simulations and games in QML</a:t>
            </a:r>
            <a:endParaRPr lang="en-US" dirty="0"/>
          </a:p>
          <a:p>
            <a:pPr lvl="1"/>
            <a:r>
              <a:rPr lang="en-US" dirty="0" smtClean="0"/>
              <a:t>Qt Multimedia</a:t>
            </a:r>
            <a:r>
              <a:rPr lang="en-US" dirty="0"/>
              <a:t>: audio and video items, camera</a:t>
            </a:r>
          </a:p>
          <a:p>
            <a:pPr lvl="1"/>
            <a:r>
              <a:rPr lang="en-US" dirty="0" smtClean="0"/>
              <a:t>Qt </a:t>
            </a:r>
            <a:r>
              <a:rPr lang="en-US" dirty="0" err="1" smtClean="0"/>
              <a:t>WebEngine</a:t>
            </a:r>
            <a:r>
              <a:rPr lang="en-US" dirty="0" smtClean="0"/>
              <a:t> / Qt </a:t>
            </a:r>
            <a:r>
              <a:rPr lang="en-US" dirty="0" err="1" smtClean="0"/>
              <a:t>WebView</a:t>
            </a:r>
            <a:r>
              <a:rPr lang="en-US" dirty="0" smtClean="0"/>
              <a:t>: </a:t>
            </a:r>
            <a:r>
              <a:rPr lang="en-US" dirty="0"/>
              <a:t>web </a:t>
            </a:r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Qt Sensors: compass, orientation, tilt, proximity…</a:t>
            </a:r>
          </a:p>
          <a:p>
            <a:pPr lvl="1"/>
            <a:r>
              <a:rPr lang="en-US" dirty="0" smtClean="0"/>
              <a:t>Qt Positioning and Location</a:t>
            </a:r>
          </a:p>
          <a:p>
            <a:pPr lvl="1"/>
            <a:r>
              <a:rPr lang="en-US" dirty="0" smtClean="0"/>
              <a:t>Qt Bluetooth</a:t>
            </a:r>
            <a:endParaRPr lang="en-US" dirty="0"/>
          </a:p>
          <a:p>
            <a:pPr lvl="1"/>
            <a:r>
              <a:rPr lang="en-US" dirty="0"/>
              <a:t>…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110"/>
            <a:ext cx="7513803" cy="558800"/>
          </a:xfrm>
        </p:spPr>
        <p:txBody>
          <a:bodyPr>
            <a:normAutofit/>
          </a:bodyPr>
          <a:lstStyle/>
          <a:p>
            <a:r>
              <a:rPr lang="en-US" dirty="0"/>
              <a:t>Automatic pinch setup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/>
              <a:t> property: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744119"/>
            <a:ext cx="8209301" cy="2760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logo.jpg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PinchArea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pinch.minimumScale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0.5;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2.0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pinch.minimumRotation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3600;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pinch.dragAxis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Pinch</a:t>
            </a:r>
            <a:r>
              <a:rPr lang="en-US" dirty="0" err="1">
                <a:latin typeface="Courier New"/>
                <a:cs typeface="Courier New"/>
              </a:rPr>
              <a:t>.XAxis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-user-interaction/ex-pinch</a:t>
            </a:r>
          </a:p>
        </p:txBody>
      </p:sp>
    </p:spTree>
    <p:extLst>
      <p:ext uri="{BB962C8B-B14F-4D97-AF65-F5344CB8AC3E}">
        <p14:creationId xmlns:p14="http://schemas.microsoft.com/office/powerpoint/2010/main" val="5786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Signals for manual pinch handling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onPinchStarted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onPinchUpdated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onPinchFinished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PinchEvent</a:t>
            </a:r>
            <a:r>
              <a:rPr lang="en-US" dirty="0" smtClean="0"/>
              <a:t> properties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point1, point2, center </a:t>
            </a:r>
            <a:endParaRPr lang="en-US" dirty="0"/>
          </a:p>
          <a:p>
            <a:pPr lvl="1"/>
            <a:r>
              <a:rPr lang="en-US" dirty="0"/>
              <a:t>rotation </a:t>
            </a:r>
          </a:p>
          <a:p>
            <a:pPr lvl="1"/>
            <a:r>
              <a:rPr lang="en-US" dirty="0"/>
              <a:t>scale </a:t>
            </a:r>
          </a:p>
          <a:p>
            <a:pPr lvl="1"/>
            <a:r>
              <a:rPr lang="en-US" dirty="0"/>
              <a:t>accepted </a:t>
            </a:r>
          </a:p>
          <a:p>
            <a:pPr lvl="2"/>
            <a:r>
              <a:rPr lang="en-US" dirty="0"/>
              <a:t>set to false in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onPinchStarted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if the gesture should not be handled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2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Keyboard Input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978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Basic keyboard input is handled in two different use </a:t>
            </a:r>
            <a:r>
              <a:rPr lang="en-US" dirty="0" smtClean="0"/>
              <a:t>cases:</a:t>
            </a:r>
          </a:p>
          <a:p>
            <a:r>
              <a:rPr lang="en-US" dirty="0" smtClean="0"/>
              <a:t>Accepting text input </a:t>
            </a:r>
          </a:p>
          <a:p>
            <a:pPr lvl="1"/>
            <a:r>
              <a:rPr lang="en-US" dirty="0" smtClean="0"/>
              <a:t>QML types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Navigation between items</a:t>
            </a:r>
            <a:endParaRPr lang="en-US" dirty="0"/>
          </a:p>
          <a:p>
            <a:pPr lvl="1"/>
            <a:r>
              <a:rPr lang="en-US" dirty="0" smtClean="0"/>
              <a:t>Changing the focused item</a:t>
            </a:r>
            <a:endParaRPr lang="en-US" dirty="0"/>
          </a:p>
          <a:p>
            <a:pPr lvl="1"/>
            <a:r>
              <a:rPr lang="en-US" dirty="0" smtClean="0"/>
              <a:t>directional</a:t>
            </a:r>
            <a:r>
              <a:rPr lang="en-US" dirty="0"/>
              <a:t>(</a:t>
            </a:r>
            <a:r>
              <a:rPr lang="en-US" dirty="0" smtClean="0"/>
              <a:t>arrow keys</a:t>
            </a:r>
            <a:r>
              <a:rPr lang="en-US" dirty="0"/>
              <a:t>)</a:t>
            </a:r>
            <a:r>
              <a:rPr lang="en-US" dirty="0" smtClean="0"/>
              <a:t>, tab and </a:t>
            </a:r>
            <a:r>
              <a:rPr lang="en-US" dirty="0" err="1" smtClean="0"/>
              <a:t>backtab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Focus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 smtClean="0"/>
              <a:t>Uis</a:t>
            </a:r>
            <a:r>
              <a:rPr lang="en-US" dirty="0" smtClean="0"/>
              <a:t> with just one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Focus assigned automatically </a:t>
            </a:r>
            <a:endParaRPr lang="en-US" dirty="0"/>
          </a:p>
          <a:p>
            <a:r>
              <a:rPr lang="en-US" dirty="0" smtClean="0"/>
              <a:t>More than one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Need to change focus by clicking </a:t>
            </a:r>
            <a:endParaRPr lang="en-US" dirty="0"/>
          </a:p>
          <a:p>
            <a:r>
              <a:rPr lang="en-US" dirty="0" smtClean="0"/>
              <a:t>What happens if a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has no text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No way to click on it </a:t>
            </a:r>
          </a:p>
          <a:p>
            <a:pPr lvl="1"/>
            <a:r>
              <a:rPr lang="en-US" dirty="0" smtClean="0"/>
              <a:t>Unless it has a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 smtClean="0"/>
              <a:t> or uses anchors</a:t>
            </a:r>
            <a:endParaRPr lang="en-US" dirty="0"/>
          </a:p>
          <a:p>
            <a:r>
              <a:rPr lang="en-US" dirty="0" smtClean="0"/>
              <a:t>Set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property to assign focus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4" name="Picture 3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TextInputs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353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upperTextInput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.left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 smtClean="0">
                <a:latin typeface="Courier New"/>
                <a:cs typeface="Courier New"/>
              </a:rPr>
              <a:t>.left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anchors.top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upperTextInput</a:t>
            </a:r>
            <a:r>
              <a:rPr lang="en-US" dirty="0" err="1" smtClean="0">
                <a:latin typeface="Courier New"/>
                <a:cs typeface="Courier New"/>
              </a:rPr>
              <a:t>.bottom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2”)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</a:t>
            </a:r>
            <a:r>
              <a:rPr lang="en-US" sz="1400" dirty="0" err="1">
                <a:latin typeface="Open Sans Light"/>
                <a:cs typeface="Open Sans Light"/>
              </a:rPr>
              <a:t>textinputs.qml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9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601"/>
            <a:ext cx="7513803" cy="1507066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name_field</a:t>
            </a:r>
            <a:r>
              <a:rPr lang="en-US" dirty="0" smtClean="0"/>
              <a:t> item defines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KeyNavigation.tab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Pressing Tab</a:t>
            </a:r>
            <a:r>
              <a:rPr lang="en-US" b="1" dirty="0" smtClean="0"/>
              <a:t> </a:t>
            </a:r>
            <a:r>
              <a:rPr lang="en-US" dirty="0" smtClean="0"/>
              <a:t>moves focus to the </a:t>
            </a:r>
            <a:r>
              <a:rPr lang="en-US" dirty="0" err="1" smtClean="0"/>
              <a:t>address_field</a:t>
            </a:r>
            <a:r>
              <a:rPr lang="en-US" dirty="0" smtClean="0"/>
              <a:t> item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address_field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item defines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KeyNavigation.backtab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Pressing </a:t>
            </a:r>
            <a:r>
              <a:rPr lang="en-US" b="1" dirty="0" err="1" smtClean="0"/>
              <a:t>Shift</a:t>
            </a:r>
            <a:r>
              <a:rPr lang="en-US" b="1" dirty="0" err="1"/>
              <a:t>+</a:t>
            </a:r>
            <a:r>
              <a:rPr lang="en-US" b="1" dirty="0" err="1" smtClean="0"/>
              <a:t>Tab</a:t>
            </a:r>
            <a:r>
              <a:rPr lang="en-US" b="1" dirty="0" smtClean="0"/>
              <a:t> </a:t>
            </a:r>
            <a:r>
              <a:rPr lang="en-US" dirty="0" smtClean="0"/>
              <a:t>moves focus to the </a:t>
            </a:r>
            <a:r>
              <a:rPr lang="en-US" dirty="0" err="1" smtClean="0"/>
              <a:t>name_field</a:t>
            </a:r>
            <a:r>
              <a:rPr lang="en-US" dirty="0" smtClean="0"/>
              <a:t> item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KeyNavigation.backtab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tab-navi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-user-interaction/ex-key-input/tab-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91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30130"/>
            <a:ext cx="7513803" cy="922869"/>
          </a:xfrm>
        </p:spPr>
        <p:txBody>
          <a:bodyPr>
            <a:normAutofit/>
          </a:bodyPr>
          <a:lstStyle/>
          <a:p>
            <a:r>
              <a:rPr lang="en-US" dirty="0" smtClean="0"/>
              <a:t>Using cursor keys with non</a:t>
            </a:r>
            <a:r>
              <a:rPr lang="en-US" dirty="0"/>
              <a:t>-</a:t>
            </a:r>
            <a:r>
              <a:rPr lang="en-US" dirty="0" smtClean="0"/>
              <a:t>text items</a:t>
            </a:r>
          </a:p>
          <a:p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text items can have focus, too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29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anchors { top: … 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darkred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anchors { 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top: … 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"#00ff00"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KeyNavigation.left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key-navigation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2675464"/>
            <a:ext cx="2177458" cy="1088729"/>
          </a:xfrm>
          <a:prstGeom prst="rect">
            <a:avLst/>
          </a:prstGeom>
        </p:spPr>
      </p:pic>
      <p:pic>
        <p:nvPicPr>
          <p:cNvPr id="13" name="Picture 12" descr="key-navigation-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1332738"/>
            <a:ext cx="2177458" cy="10887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-user-interaction/ex-key-input/key-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22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Mouse and cursor input handling: 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receives clicks and other </a:t>
            </a:r>
            <a:r>
              <a:rPr lang="en-US" dirty="0" smtClean="0"/>
              <a:t>events</a:t>
            </a:r>
            <a:endParaRPr lang="en-US" dirty="0"/>
          </a:p>
          <a:p>
            <a:r>
              <a:rPr lang="en-US" dirty="0" smtClean="0"/>
              <a:t>Use anchors to fill objects and make them clickable</a:t>
            </a:r>
          </a:p>
          <a:p>
            <a:r>
              <a:rPr lang="en-US" dirty="0" smtClean="0"/>
              <a:t>Respond to user input:</a:t>
            </a:r>
          </a:p>
          <a:p>
            <a:pPr lvl="1"/>
            <a:r>
              <a:rPr lang="en-US" dirty="0" smtClean="0"/>
              <a:t>Give the area a name and refer to its properties, or</a:t>
            </a:r>
            <a:endParaRPr lang="en-US" dirty="0"/>
          </a:p>
          <a:p>
            <a:pPr lvl="1"/>
            <a:r>
              <a:rPr lang="en-US" dirty="0" smtClean="0"/>
              <a:t>Use handlers in the area and change other named items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 handling: </a:t>
            </a:r>
          </a:p>
          <a:p>
            <a:r>
              <a:rPr lang="en-US" dirty="0" smtClean="0"/>
              <a:t>QML types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provide text entry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property to start receiving key input</a:t>
            </a:r>
          </a:p>
          <a:p>
            <a:r>
              <a:rPr lang="en-US" dirty="0"/>
              <a:t>Use anchors to make items clickable </a:t>
            </a:r>
          </a:p>
          <a:p>
            <a:pPr lvl="1"/>
            <a:r>
              <a:rPr lang="en-US" dirty="0"/>
              <a:t>Lets the user set the focus </a:t>
            </a:r>
          </a:p>
          <a:p>
            <a:r>
              <a:rPr lang="en-US" dirty="0" smtClean="0"/>
              <a:t>QML type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KeyNavigation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defines relationships between items</a:t>
            </a:r>
          </a:p>
          <a:p>
            <a:pPr lvl="1"/>
            <a:r>
              <a:rPr lang="en-US" dirty="0"/>
              <a:t>Enables focus to be moved </a:t>
            </a:r>
          </a:p>
          <a:p>
            <a:pPr lvl="1"/>
            <a:r>
              <a:rPr lang="en-US" dirty="0"/>
              <a:t>Using cursor keys, tab and </a:t>
            </a:r>
            <a:r>
              <a:rPr lang="en-US" dirty="0" err="1"/>
              <a:t>backtab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non-text-input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User 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QML type is used to receive mouse clicks?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Name two ways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can obtain the input focus.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do you define keyboard navigation between items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050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Meet Qt Quick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877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Menu Screen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3047999"/>
            <a:ext cx="8726471" cy="2107823"/>
          </a:xfrm>
        </p:spPr>
        <p:txBody>
          <a:bodyPr>
            <a:normAutofit/>
          </a:bodyPr>
          <a:lstStyle/>
          <a:p>
            <a:r>
              <a:rPr lang="en-US" dirty="0" smtClean="0"/>
              <a:t>Using the partial solution as a starting point, create a user interface </a:t>
            </a:r>
            <a:r>
              <a:rPr lang="en-US" dirty="0"/>
              <a:t>similar to the one shown above with these </a:t>
            </a:r>
            <a:r>
              <a:rPr lang="en-US" dirty="0" smtClean="0"/>
              <a:t>features:</a:t>
            </a:r>
            <a:endParaRPr lang="en-US" dirty="0"/>
          </a:p>
          <a:p>
            <a:pPr lvl="1"/>
            <a:r>
              <a:rPr lang="en-US" dirty="0" smtClean="0"/>
              <a:t>Items that change color when they have the focus</a:t>
            </a:r>
            <a:endParaRPr lang="en-US" dirty="0"/>
          </a:p>
          <a:p>
            <a:pPr lvl="1"/>
            <a:r>
              <a:rPr lang="en-US" dirty="0" smtClean="0"/>
              <a:t>Clicking an item gives it the focus </a:t>
            </a:r>
          </a:p>
          <a:p>
            <a:pPr lvl="1"/>
            <a:r>
              <a:rPr lang="en-US" dirty="0" smtClean="0"/>
              <a:t>The current focus can be moved using the cursor keys </a:t>
            </a:r>
            <a:endParaRPr lang="en-US" dirty="0"/>
          </a:p>
        </p:txBody>
      </p:sp>
      <p:pic>
        <p:nvPicPr>
          <p:cNvPr id="4" name="Picture 3" descr="menu-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711199"/>
            <a:ext cx="2336800" cy="233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-user-interaction/lab-menu-screen </a:t>
            </a:r>
          </a:p>
        </p:txBody>
      </p:sp>
    </p:spTree>
    <p:extLst>
      <p:ext uri="{BB962C8B-B14F-4D97-AF65-F5344CB8AC3E}">
        <p14:creationId xmlns:p14="http://schemas.microsoft.com/office/powerpoint/2010/main" val="17495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</a:t>
            </a:r>
            <a:r>
              <a:rPr lang="en-US" dirty="0" smtClean="0"/>
              <a:t>Inpu</a:t>
            </a:r>
            <a:r>
              <a:rPr lang="en-US" dirty="0"/>
              <a:t>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Raw key input can be handled by item</a:t>
            </a:r>
          </a:p>
          <a:p>
            <a:pPr lvl="1"/>
            <a:r>
              <a:rPr lang="en-US" dirty="0" smtClean="0"/>
              <a:t>With predefined handlers for commonly used keys </a:t>
            </a:r>
          </a:p>
          <a:p>
            <a:pPr lvl="1"/>
            <a:r>
              <a:rPr lang="en-US" dirty="0" smtClean="0"/>
              <a:t>Full key event information is also available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same focus mechanism is used as for ordinary text input</a:t>
            </a:r>
          </a:p>
          <a:p>
            <a:pPr lvl="1"/>
            <a:r>
              <a:rPr lang="en-US" dirty="0" smtClean="0"/>
              <a:t>Enabled by setting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 smtClean="0"/>
              <a:t> property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Key handling is not an inherited property of items</a:t>
            </a:r>
          </a:p>
          <a:p>
            <a:pPr lvl="1"/>
            <a:r>
              <a:rPr lang="en-US" dirty="0" smtClean="0"/>
              <a:t>Enabled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Keys</a:t>
            </a:r>
            <a:r>
              <a:rPr lang="en-US" dirty="0" smtClean="0"/>
              <a:t> attached property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Key events can be forwarded to other objects</a:t>
            </a:r>
            <a:endParaRPr lang="en-US" dirty="0"/>
          </a:p>
          <a:p>
            <a:pPr lvl="1"/>
            <a:r>
              <a:rPr lang="en-US" dirty="0" smtClean="0"/>
              <a:t>Enabled using the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Keys.forwardTo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 smtClean="0"/>
              <a:t>attached property </a:t>
            </a:r>
          </a:p>
          <a:p>
            <a:pPr lvl="1"/>
            <a:r>
              <a:rPr lang="en-US" dirty="0" smtClean="0"/>
              <a:t>Accepts a list of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83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Image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.Center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4" name="Picture 13" descr="key-p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11" y="344960"/>
            <a:ext cx="2061778" cy="2061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</a:t>
            </a:r>
            <a:r>
              <a:rPr lang="en-US" sz="1400" dirty="0" smtClean="0">
                <a:latin typeface="Open Sans Light"/>
                <a:cs typeface="Open Sans Light"/>
              </a:rPr>
              <a:t>/</a:t>
            </a:r>
            <a:r>
              <a:rPr lang="en-US" sz="1400" dirty="0" smtClean="0">
                <a:latin typeface="Open Sans Light"/>
                <a:cs typeface="Open Sans Light"/>
              </a:rPr>
              <a:t>ex-key-input/key-</a:t>
            </a:r>
            <a:r>
              <a:rPr lang="en-US" sz="1400" dirty="0" err="1" smtClean="0">
                <a:latin typeface="Open Sans Light"/>
                <a:cs typeface="Open Sans Light"/>
              </a:rPr>
              <a:t>press.qml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26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058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 smtClean="0"/>
              <a:t>Can use predefined handlers for arrow keys</a:t>
            </a:r>
            <a:r>
              <a:rPr lang="en-US" dirty="0"/>
              <a:t>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59462"/>
            <a:ext cx="8209301" cy="660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360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390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 smtClean="0"/>
              <a:t>Or inspect events from all key presses</a:t>
            </a:r>
            <a:r>
              <a:rPr lang="en-US" dirty="0"/>
              <a:t>: 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3352800"/>
            <a:ext cx="8209301" cy="1625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Keys.onPressed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.Key_Left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rocket.rotation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.Key_Right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rocket.rotation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6212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Scopes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scopes are used to manage focus for items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Property </a:t>
            </a:r>
            <a:r>
              <a:rPr lang="en-US" dirty="0" err="1" smtClean="0">
                <a:solidFill>
                  <a:srgbClr val="408500"/>
                </a:solidFill>
                <a:latin typeface="Courier New"/>
                <a:cs typeface="Courier New"/>
              </a:rPr>
              <a:t>FocusScope</a:t>
            </a:r>
            <a:r>
              <a:rPr lang="en-US" dirty="0" smtClean="0">
                <a:solidFill>
                  <a:srgbClr val="408500"/>
                </a:solidFill>
              </a:rPr>
              <a:t> </a:t>
            </a:r>
            <a:r>
              <a:rPr lang="en-US" dirty="0"/>
              <a:t>delegates focus to one of its </a:t>
            </a:r>
            <a:r>
              <a:rPr lang="en-US" dirty="0" smtClean="0"/>
              <a:t>children </a:t>
            </a:r>
          </a:p>
          <a:p>
            <a:pPr marL="742950" lvl="2" indent="-342900"/>
            <a:r>
              <a:rPr lang="en-US" sz="1400" dirty="0" smtClean="0"/>
              <a:t>Useful, when several focusable instances created, e.g. button array</a:t>
            </a:r>
          </a:p>
          <a:p>
            <a:pPr marL="742950" lvl="2" indent="-342900"/>
            <a:r>
              <a:rPr lang="en-US" sz="1400" dirty="0" smtClean="0"/>
              <a:t>Without focus scope, the focus is given to the last instanced item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focus scope loses focus </a:t>
            </a:r>
          </a:p>
          <a:p>
            <a:pPr lvl="1"/>
            <a:r>
              <a:rPr lang="en-US" dirty="0" smtClean="0"/>
              <a:t>Remembers which one has the focus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focus scope gains focus again </a:t>
            </a:r>
          </a:p>
          <a:p>
            <a:pPr lvl="1"/>
            <a:r>
              <a:rPr lang="en-US" dirty="0" smtClean="0"/>
              <a:t>Restores focus to the previously active item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</a:t>
            </a:r>
            <a:r>
              <a:rPr lang="en-US" sz="1400" dirty="0" smtClean="0">
                <a:latin typeface="Open Sans Light"/>
                <a:cs typeface="Open Sans Light"/>
              </a:rPr>
              <a:t>/</a:t>
            </a:r>
            <a:r>
              <a:rPr lang="en-US" sz="1400" dirty="0" smtClean="0">
                <a:latin typeface="Open Sans Light"/>
                <a:cs typeface="Open Sans Light"/>
              </a:rPr>
              <a:t>ex-key-input/focus-</a:t>
            </a:r>
            <a:r>
              <a:rPr lang="en-US" sz="1400" dirty="0" err="1" smtClean="0">
                <a:latin typeface="Open Sans Light"/>
                <a:cs typeface="Open Sans Light"/>
              </a:rPr>
              <a:t>scope.qml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57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QML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94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Components</a:t>
            </a:r>
          </a:p>
          <a:p>
            <a:r>
              <a:rPr lang="en-US" dirty="0" smtClean="0"/>
              <a:t>Modules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Difference between Custom Items and Components</a:t>
            </a:r>
          </a:p>
          <a:p>
            <a:r>
              <a:rPr lang="en-US" dirty="0" smtClean="0"/>
              <a:t>How to define Custom Items</a:t>
            </a:r>
            <a:endParaRPr lang="en-US" dirty="0"/>
          </a:p>
          <a:p>
            <a:r>
              <a:rPr lang="en-US" dirty="0" smtClean="0"/>
              <a:t>How to define Components</a:t>
            </a:r>
            <a:endParaRPr lang="en-US" dirty="0"/>
          </a:p>
          <a:p>
            <a:r>
              <a:rPr lang="en-US" dirty="0" smtClean="0"/>
              <a:t>Properties, Signal</a:t>
            </a:r>
            <a:r>
              <a:rPr lang="en-US" dirty="0"/>
              <a:t>/</a:t>
            </a:r>
            <a:r>
              <a:rPr lang="en-US" dirty="0" smtClean="0"/>
              <a:t>Slots in Components </a:t>
            </a:r>
            <a:endParaRPr lang="en-US" dirty="0"/>
          </a:p>
          <a:p>
            <a:r>
              <a:rPr lang="en-US" dirty="0" smtClean="0"/>
              <a:t>Grouping Components to Modules </a:t>
            </a:r>
          </a:p>
          <a:p>
            <a:r>
              <a:rPr lang="en-US" dirty="0" smtClean="0"/>
              <a:t>Module Versioning</a:t>
            </a:r>
            <a:endParaRPr lang="en-US" dirty="0"/>
          </a:p>
          <a:p>
            <a:r>
              <a:rPr lang="en-US" dirty="0" smtClean="0"/>
              <a:t>Using Namespaces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58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Items and Components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create reusable user interface components: </a:t>
            </a:r>
          </a:p>
          <a:p>
            <a:endParaRPr lang="en-US" dirty="0" smtClean="0"/>
          </a:p>
          <a:p>
            <a:r>
              <a:rPr lang="en-US" dirty="0" smtClean="0"/>
              <a:t>Custom items </a:t>
            </a:r>
          </a:p>
          <a:p>
            <a:pPr lvl="1"/>
            <a:r>
              <a:rPr lang="en-US" dirty="0" smtClean="0"/>
              <a:t>Defined in separate files</a:t>
            </a:r>
            <a:endParaRPr lang="en-US" dirty="0"/>
          </a:p>
          <a:p>
            <a:pPr lvl="1"/>
            <a:r>
              <a:rPr lang="en-US" dirty="0" smtClean="0"/>
              <a:t>One main item per file</a:t>
            </a:r>
            <a:endParaRPr lang="en-US" dirty="0"/>
          </a:p>
          <a:p>
            <a:pPr lvl="1"/>
            <a:r>
              <a:rPr lang="en-US" dirty="0" smtClean="0"/>
              <a:t>Used in the same way as standard items </a:t>
            </a:r>
          </a:p>
          <a:p>
            <a:pPr lvl="1"/>
            <a:r>
              <a:rPr lang="en-US" dirty="0" smtClean="0"/>
              <a:t>Can have an associated version number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Components </a:t>
            </a:r>
          </a:p>
          <a:p>
            <a:pPr lvl="1"/>
            <a:r>
              <a:rPr lang="en-US" dirty="0" smtClean="0"/>
              <a:t>Used with models and view</a:t>
            </a:r>
            <a:endParaRPr lang="en-US" dirty="0"/>
          </a:p>
          <a:p>
            <a:pPr lvl="1"/>
            <a:r>
              <a:rPr lang="en-US" dirty="0" smtClean="0"/>
              <a:t>Used with generated content</a:t>
            </a:r>
            <a:endParaRPr lang="en-US" dirty="0"/>
          </a:p>
          <a:p>
            <a:pPr lvl="1"/>
            <a:r>
              <a:rPr lang="en-US" dirty="0" smtClean="0"/>
              <a:t>Defined using the </a:t>
            </a:r>
            <a:r>
              <a:rPr lang="en-US" dirty="0" smtClean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 smtClean="0"/>
              <a:t> item </a:t>
            </a:r>
          </a:p>
          <a:p>
            <a:pPr lvl="1"/>
            <a:r>
              <a:rPr lang="en-US" dirty="0" smtClean="0"/>
              <a:t>Used as templates for items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37486</TotalTime>
  <Words>19799</Words>
  <Application>Microsoft Macintosh PowerPoint</Application>
  <PresentationFormat>On-screen Show (16:10)</PresentationFormat>
  <Paragraphs>4461</Paragraphs>
  <Slides>368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368</vt:i4>
      </vt:variant>
    </vt:vector>
  </HeadingPairs>
  <TitlesOfParts>
    <vt:vector size="369" baseType="lpstr">
      <vt:lpstr>Default Theme</vt:lpstr>
      <vt:lpstr>Qt Training – QML Edition</vt:lpstr>
      <vt:lpstr>Contents</vt:lpstr>
      <vt:lpstr>Contents</vt:lpstr>
      <vt:lpstr>Contents</vt:lpstr>
      <vt:lpstr>Introduction to QtQuick and QML</vt:lpstr>
      <vt:lpstr>Contents</vt:lpstr>
      <vt:lpstr>Objectives</vt:lpstr>
      <vt:lpstr>Qt Quick Requirements</vt:lpstr>
      <vt:lpstr>Meet Qt Quick </vt:lpstr>
      <vt:lpstr>What is Qt Quick?</vt:lpstr>
      <vt:lpstr>Philosophy of Qt Quick </vt:lpstr>
      <vt:lpstr>Rapid Workflow with Qt Quick </vt:lpstr>
      <vt:lpstr>Concepts </vt:lpstr>
      <vt:lpstr>What Is QML?</vt:lpstr>
      <vt:lpstr>A Tree of QML Objects </vt:lpstr>
      <vt:lpstr>Viewing an Example </vt:lpstr>
      <vt:lpstr>QML Types </vt:lpstr>
      <vt:lpstr>Properties</vt:lpstr>
      <vt:lpstr>Property Examples</vt:lpstr>
      <vt:lpstr>Property Examples</vt:lpstr>
      <vt:lpstr>Binding Properties </vt:lpstr>
      <vt:lpstr>Identifying Objects</vt:lpstr>
      <vt:lpstr>Using Identities </vt:lpstr>
      <vt:lpstr>Viewing an Example </vt:lpstr>
      <vt:lpstr>Basic Types</vt:lpstr>
      <vt:lpstr>QML File Structure </vt:lpstr>
      <vt:lpstr>Questions</vt:lpstr>
      <vt:lpstr>Summary</vt:lpstr>
      <vt:lpstr>Lab – Nested Items </vt:lpstr>
      <vt:lpstr>Composing UIs</vt:lpstr>
      <vt:lpstr>Contents</vt:lpstr>
      <vt:lpstr>Objectives</vt:lpstr>
      <vt:lpstr>Why Use Nested Items, Anchors and Components? </vt:lpstr>
      <vt:lpstr>Nested Items</vt:lpstr>
      <vt:lpstr>Nested Items</vt:lpstr>
      <vt:lpstr>Graphical QML Types </vt:lpstr>
      <vt:lpstr>Colors</vt:lpstr>
      <vt:lpstr>Colors</vt:lpstr>
      <vt:lpstr>Images</vt:lpstr>
      <vt:lpstr>Images</vt:lpstr>
      <vt:lpstr>Image Scaling</vt:lpstr>
      <vt:lpstr>Image Rotation </vt:lpstr>
      <vt:lpstr>Image Rotation </vt:lpstr>
      <vt:lpstr>Gradients  </vt:lpstr>
      <vt:lpstr>Gradients</vt:lpstr>
      <vt:lpstr>Gradient Images</vt:lpstr>
      <vt:lpstr>Border Images</vt:lpstr>
      <vt:lpstr>Border Images</vt:lpstr>
      <vt:lpstr>Text Type </vt:lpstr>
      <vt:lpstr>Text Type</vt:lpstr>
      <vt:lpstr>TextInput</vt:lpstr>
      <vt:lpstr>Anchor Layout </vt:lpstr>
      <vt:lpstr>Anchors</vt:lpstr>
      <vt:lpstr>Anchors</vt:lpstr>
      <vt:lpstr>Anchors</vt:lpstr>
      <vt:lpstr>Anchors</vt:lpstr>
      <vt:lpstr>Margins</vt:lpstr>
      <vt:lpstr>Margins</vt:lpstr>
      <vt:lpstr>Hints and Tips</vt:lpstr>
      <vt:lpstr>Strategies for Use </vt:lpstr>
      <vt:lpstr>Lab – Color and Gradients </vt:lpstr>
      <vt:lpstr>Lab – Images and Text  </vt:lpstr>
      <vt:lpstr>Lab – Images, Text, and Anchors  </vt:lpstr>
      <vt:lpstr>User Interactions</vt:lpstr>
      <vt:lpstr>Contents</vt:lpstr>
      <vt:lpstr>Objectives</vt:lpstr>
      <vt:lpstr>Mouse Input </vt:lpstr>
      <vt:lpstr>Mouse Areas </vt:lpstr>
      <vt:lpstr>Clickable Mouse Area </vt:lpstr>
      <vt:lpstr>Mouse Hover and Properties </vt:lpstr>
      <vt:lpstr>Mouse Area Hints and Tips </vt:lpstr>
      <vt:lpstr>Signals vs. Property Bindings </vt:lpstr>
      <vt:lpstr>Touch Input </vt:lpstr>
      <vt:lpstr>Touch Events </vt:lpstr>
      <vt:lpstr>Multi-Touch Events </vt:lpstr>
      <vt:lpstr>MultiPointTouchArea Signals </vt:lpstr>
      <vt:lpstr>MultiPointTouchArea Signals </vt:lpstr>
      <vt:lpstr>Gestures </vt:lpstr>
      <vt:lpstr>Swipe Gestures </vt:lpstr>
      <vt:lpstr>Pinch Gesture </vt:lpstr>
      <vt:lpstr>Pinch Gestures </vt:lpstr>
      <vt:lpstr>Keyboard Input </vt:lpstr>
      <vt:lpstr>Keyboard Input </vt:lpstr>
      <vt:lpstr>Assigning Focus </vt:lpstr>
      <vt:lpstr>Using TextInputs </vt:lpstr>
      <vt:lpstr>Focus Navigation </vt:lpstr>
      <vt:lpstr>Key Navigation </vt:lpstr>
      <vt:lpstr>Summary </vt:lpstr>
      <vt:lpstr>Lab – User Input</vt:lpstr>
      <vt:lpstr>Lab – Menu Screen </vt:lpstr>
      <vt:lpstr>Raw Keyboard Input</vt:lpstr>
      <vt:lpstr>Raw Keyboard Input </vt:lpstr>
      <vt:lpstr>Raw Keyboard Input </vt:lpstr>
      <vt:lpstr>Focus Scopes </vt:lpstr>
      <vt:lpstr>QML Structures</vt:lpstr>
      <vt:lpstr>Contents</vt:lpstr>
      <vt:lpstr>Objectives</vt:lpstr>
      <vt:lpstr>Components </vt:lpstr>
      <vt:lpstr>Custom Items and Components </vt:lpstr>
      <vt:lpstr>Defining a Custom Item </vt:lpstr>
      <vt:lpstr>Using a Custom Item </vt:lpstr>
      <vt:lpstr>Adding Custom Properties </vt:lpstr>
      <vt:lpstr>Custom Property Example </vt:lpstr>
      <vt:lpstr>Property Aliases </vt:lpstr>
      <vt:lpstr>Property Visibility Scope </vt:lpstr>
      <vt:lpstr>Property Visibility Scope </vt:lpstr>
      <vt:lpstr>Adding Custom Signals </vt:lpstr>
      <vt:lpstr>Defining a Custom Signal </vt:lpstr>
      <vt:lpstr>Emitting a Custom Signal </vt:lpstr>
      <vt:lpstr>Receiving a Custom Signal </vt:lpstr>
      <vt:lpstr>Modules</vt:lpstr>
      <vt:lpstr>Modules  </vt:lpstr>
      <vt:lpstr>Custom Item Revisited </vt:lpstr>
      <vt:lpstr>Collections of Items </vt:lpstr>
      <vt:lpstr>Versioning Modules  </vt:lpstr>
      <vt:lpstr>Using a Versioned Module </vt:lpstr>
      <vt:lpstr>Running the Example </vt:lpstr>
      <vt:lpstr>Supporting Multiple Versions </vt:lpstr>
      <vt:lpstr>Importing into a Namespace </vt:lpstr>
      <vt:lpstr>Importing into a Namespace </vt:lpstr>
      <vt:lpstr>States and Transitions</vt:lpstr>
      <vt:lpstr>Contents</vt:lpstr>
      <vt:lpstr>Objectives</vt:lpstr>
      <vt:lpstr>States </vt:lpstr>
      <vt:lpstr>States  </vt:lpstr>
      <vt:lpstr>States Example </vt:lpstr>
      <vt:lpstr>Defining States </vt:lpstr>
      <vt:lpstr>Setting the State </vt:lpstr>
      <vt:lpstr>Changing Properties </vt:lpstr>
      <vt:lpstr>State Conditions  </vt:lpstr>
      <vt:lpstr>State Conditions </vt:lpstr>
      <vt:lpstr>State Conditions Example </vt:lpstr>
      <vt:lpstr>State Conditions Example </vt:lpstr>
      <vt:lpstr>Transitions </vt:lpstr>
      <vt:lpstr>Transitions </vt:lpstr>
      <vt:lpstr>Transitions Example </vt:lpstr>
      <vt:lpstr>Wildcard Transitions </vt:lpstr>
      <vt:lpstr>Reversible Transitions </vt:lpstr>
      <vt:lpstr>Parent Changes </vt:lpstr>
      <vt:lpstr>Anchor Changes </vt:lpstr>
      <vt:lpstr>Using States and Transitions </vt:lpstr>
      <vt:lpstr>Summary – States </vt:lpstr>
      <vt:lpstr>Summary – Transitions </vt:lpstr>
      <vt:lpstr>Questions – States and Transitions </vt:lpstr>
      <vt:lpstr>Lab – Light Switch </vt:lpstr>
      <vt:lpstr>Animations</vt:lpstr>
      <vt:lpstr>Contents</vt:lpstr>
      <vt:lpstr>Objectives</vt:lpstr>
      <vt:lpstr>Animations </vt:lpstr>
      <vt:lpstr>Why Use Animations, States and Transitions? </vt:lpstr>
      <vt:lpstr>Animations </vt:lpstr>
      <vt:lpstr>Number Animations </vt:lpstr>
      <vt:lpstr>Number Animations </vt:lpstr>
      <vt:lpstr>Property Animations </vt:lpstr>
      <vt:lpstr>Property Animations </vt:lpstr>
      <vt:lpstr>Number Animations Revisited </vt:lpstr>
      <vt:lpstr>Number Animations Revisited </vt:lpstr>
      <vt:lpstr>The Behavior QML Type</vt:lpstr>
      <vt:lpstr>Easing Curves </vt:lpstr>
      <vt:lpstr>Easing Curves </vt:lpstr>
      <vt:lpstr>Easing Curves </vt:lpstr>
      <vt:lpstr>Animation Groups </vt:lpstr>
      <vt:lpstr>Sequential and Parallel Animations </vt:lpstr>
      <vt:lpstr>Sequential Animations </vt:lpstr>
      <vt:lpstr>Sequential Animations </vt:lpstr>
      <vt:lpstr>Pausing between Animations </vt:lpstr>
      <vt:lpstr>Parallel Animations </vt:lpstr>
      <vt:lpstr>Other Animations </vt:lpstr>
      <vt:lpstr>Color Animation </vt:lpstr>
      <vt:lpstr>Rotation Animation </vt:lpstr>
      <vt:lpstr>Rotation Animation </vt:lpstr>
      <vt:lpstr>Path Animation </vt:lpstr>
      <vt:lpstr>Path Animation </vt:lpstr>
      <vt:lpstr>Lab: Bouncing Ball </vt:lpstr>
      <vt:lpstr>Presenting Data</vt:lpstr>
      <vt:lpstr>Contents</vt:lpstr>
      <vt:lpstr>Objectives</vt:lpstr>
      <vt:lpstr>Why Use Model/view Separation? </vt:lpstr>
      <vt:lpstr>Arranging Items </vt:lpstr>
      <vt:lpstr>Arranging Items </vt:lpstr>
      <vt:lpstr>Positioning Items </vt:lpstr>
      <vt:lpstr>Repeating Items </vt:lpstr>
      <vt:lpstr>Repeating Items </vt:lpstr>
      <vt:lpstr>Indexing Items </vt:lpstr>
      <vt:lpstr>Positioner Hints and Tips </vt:lpstr>
      <vt:lpstr>Lab – Chess Board </vt:lpstr>
      <vt:lpstr>Lab – Calendar </vt:lpstr>
      <vt:lpstr>Data Models</vt:lpstr>
      <vt:lpstr>Models and Views </vt:lpstr>
      <vt:lpstr>Models </vt:lpstr>
      <vt:lpstr>List Models  </vt:lpstr>
      <vt:lpstr>Defining a List Model </vt:lpstr>
      <vt:lpstr>Defining a Delegate </vt:lpstr>
      <vt:lpstr>Delegates, Contexts, and Attached Properties </vt:lpstr>
      <vt:lpstr>Using a List Model </vt:lpstr>
      <vt:lpstr>Working with Items </vt:lpstr>
      <vt:lpstr>List Model Hints </vt:lpstr>
      <vt:lpstr>Defining an Object Model </vt:lpstr>
      <vt:lpstr>Defining an Object Model </vt:lpstr>
      <vt:lpstr>Using an Object Model</vt:lpstr>
      <vt:lpstr>Hierarchical Models</vt:lpstr>
      <vt:lpstr>Hierarchical Models</vt:lpstr>
      <vt:lpstr>Presenting Data </vt:lpstr>
      <vt:lpstr>Views</vt:lpstr>
      <vt:lpstr>List Views </vt:lpstr>
      <vt:lpstr>List Views </vt:lpstr>
      <vt:lpstr>Decoration and Navigation </vt:lpstr>
      <vt:lpstr>Decoration and Navigation </vt:lpstr>
      <vt:lpstr>Decoration and Navigation </vt:lpstr>
      <vt:lpstr>Adding Sections </vt:lpstr>
      <vt:lpstr>Displaying Sections </vt:lpstr>
      <vt:lpstr>Displaying Sections </vt:lpstr>
      <vt:lpstr>Grid Views </vt:lpstr>
      <vt:lpstr>Grid Views </vt:lpstr>
      <vt:lpstr>Grid Views </vt:lpstr>
      <vt:lpstr>Decoration and Navigation </vt:lpstr>
      <vt:lpstr>Decoration and Navigation </vt:lpstr>
      <vt:lpstr>Lab – Contacts </vt:lpstr>
      <vt:lpstr>XML Models </vt:lpstr>
      <vt:lpstr>XML List Models </vt:lpstr>
      <vt:lpstr>Defining an XML List Model </vt:lpstr>
      <vt:lpstr>XML Roles </vt:lpstr>
      <vt:lpstr>Using an XML List Model </vt:lpstr>
      <vt:lpstr>Defining a Delegate </vt:lpstr>
      <vt:lpstr>Views Revisited </vt:lpstr>
      <vt:lpstr>Customizing Views </vt:lpstr>
      <vt:lpstr>Customizing Views </vt:lpstr>
      <vt:lpstr>Customizing Views </vt:lpstr>
      <vt:lpstr>Optimizing Views </vt:lpstr>
      <vt:lpstr>Qt Quick Controls</vt:lpstr>
      <vt:lpstr>Contents</vt:lpstr>
      <vt:lpstr>Objectives</vt:lpstr>
      <vt:lpstr>Qt Quick Designer </vt:lpstr>
      <vt:lpstr>Separation between the UI and Business Logic</vt:lpstr>
      <vt:lpstr>Qt Quick Controls</vt:lpstr>
      <vt:lpstr>Qt Quick Controls</vt:lpstr>
      <vt:lpstr>Application Window </vt:lpstr>
      <vt:lpstr>Application Window</vt:lpstr>
      <vt:lpstr>Application Window</vt:lpstr>
      <vt:lpstr>Application Window</vt:lpstr>
      <vt:lpstr>Controls and Views</vt:lpstr>
      <vt:lpstr>Controls and Views</vt:lpstr>
      <vt:lpstr>Controls</vt:lpstr>
      <vt:lpstr>Controls</vt:lpstr>
      <vt:lpstr>Container Control</vt:lpstr>
      <vt:lpstr>Adding Items Dynamically</vt:lpstr>
      <vt:lpstr>Views – StackView </vt:lpstr>
      <vt:lpstr>Views – SwipeView</vt:lpstr>
      <vt:lpstr>Qt Quick Controls 1 Views</vt:lpstr>
      <vt:lpstr>TableView</vt:lpstr>
      <vt:lpstr>Layouts</vt:lpstr>
      <vt:lpstr>Layouts</vt:lpstr>
      <vt:lpstr>Layouts Example </vt:lpstr>
      <vt:lpstr>Styling</vt:lpstr>
      <vt:lpstr>Styling</vt:lpstr>
      <vt:lpstr>Custom Styles </vt:lpstr>
      <vt:lpstr>Custom Styles </vt:lpstr>
      <vt:lpstr>Custom Style Property </vt:lpstr>
      <vt:lpstr>Summary</vt:lpstr>
      <vt:lpstr>C++ Integration</vt:lpstr>
      <vt:lpstr>Objectives</vt:lpstr>
      <vt:lpstr>Declarative Environment  </vt:lpstr>
      <vt:lpstr>Overview  </vt:lpstr>
      <vt:lpstr>Setting up a QtQuick Application </vt:lpstr>
      <vt:lpstr>Setting up QtQuick </vt:lpstr>
      <vt:lpstr>Exporting C++ Objects to QML  </vt:lpstr>
      <vt:lpstr>Exporting C++ Objects to QML </vt:lpstr>
      <vt:lpstr>Exporting C++ Objects to QML </vt:lpstr>
      <vt:lpstr>Using the Object in QML </vt:lpstr>
      <vt:lpstr>What Is Exported?   </vt:lpstr>
      <vt:lpstr>Exporting Classes to QML </vt:lpstr>
      <vt:lpstr>Overview  </vt:lpstr>
      <vt:lpstr>Step 1: Implementing the Class </vt:lpstr>
      <vt:lpstr>Implementing the Class  </vt:lpstr>
      <vt:lpstr>Step 1: Implementing the Class </vt:lpstr>
      <vt:lpstr>Step 2: Registering the Class </vt:lpstr>
      <vt:lpstr>Reviewing the Registration </vt:lpstr>
      <vt:lpstr>Other Registration Functions</vt:lpstr>
      <vt:lpstr>Step 3+4 Importing and Using the Class </vt:lpstr>
      <vt:lpstr>Adding Properties </vt:lpstr>
      <vt:lpstr>Declaring a Property </vt:lpstr>
      <vt:lpstr>Declaring Getter, Setter and Signal </vt:lpstr>
      <vt:lpstr>Implementing Getter and Setter </vt:lpstr>
      <vt:lpstr>Summary of Items and Properties </vt:lpstr>
      <vt:lpstr>Adding Signals </vt:lpstr>
      <vt:lpstr>Declaring a Signal </vt:lpstr>
      <vt:lpstr>Emitting the Signal </vt:lpstr>
      <vt:lpstr>Handling the Signal </vt:lpstr>
      <vt:lpstr>Adding Methods to Items </vt:lpstr>
      <vt:lpstr>Adding Slots </vt:lpstr>
      <vt:lpstr>Adding Slots </vt:lpstr>
      <vt:lpstr>Declaring Slots </vt:lpstr>
      <vt:lpstr>Implementing Slots </vt:lpstr>
      <vt:lpstr>Adding Methods </vt:lpstr>
      <vt:lpstr>Declaring a Method </vt:lpstr>
      <vt:lpstr>Implementing a Method </vt:lpstr>
      <vt:lpstr>Summary of Signals, Slots and Methods </vt:lpstr>
      <vt:lpstr>Exporting a QPainter based GUI Class </vt:lpstr>
      <vt:lpstr>Exporting a QPainter based GUI Class cont'd. </vt:lpstr>
      <vt:lpstr>Exporting a QPainter based GUI Class cont'd. </vt:lpstr>
      <vt:lpstr>Exporting a QPainter based GUI Class cont'd. </vt:lpstr>
      <vt:lpstr>Exporting a QPainter based GUI Class cont'd. </vt:lpstr>
      <vt:lpstr>Exporting a Scene Graph based GUI Class </vt:lpstr>
      <vt:lpstr>Exporting a Scene Graph based GUI Class cont'd. </vt:lpstr>
      <vt:lpstr>Exporting a Scene Graph based GUI Class cont'd. </vt:lpstr>
      <vt:lpstr>Exporting a Scene Graph based GUI Class cont'd. </vt:lpstr>
      <vt:lpstr>Using Custom Types </vt:lpstr>
      <vt:lpstr>Defining Custom Property Types </vt:lpstr>
      <vt:lpstr>Defining Custom Property Types </vt:lpstr>
      <vt:lpstr>Using Enums </vt:lpstr>
      <vt:lpstr>Custom Classes as Property Types </vt:lpstr>
      <vt:lpstr>Custom Classes as Property Types cont'd. </vt:lpstr>
      <vt:lpstr>Custom Classes as Property Types cont'd. </vt:lpstr>
      <vt:lpstr>Custom Classes as Property Types cont'd. </vt:lpstr>
      <vt:lpstr>Collections of Custom Types </vt:lpstr>
      <vt:lpstr>Declaring the List Property </vt:lpstr>
      <vt:lpstr>Declaring the List Property </vt:lpstr>
      <vt:lpstr>Defining the Getter Function </vt:lpstr>
      <vt:lpstr>Defining the Append Function </vt:lpstr>
      <vt:lpstr>Summary of Custom Property Types </vt:lpstr>
      <vt:lpstr>Default Property </vt:lpstr>
      <vt:lpstr>Plug-ins </vt:lpstr>
      <vt:lpstr>Creating Extension Plugins </vt:lpstr>
      <vt:lpstr>Defining an Extension Plugin</vt:lpstr>
      <vt:lpstr>Implementing an Extension Plugin</vt:lpstr>
      <vt:lpstr>Building an Extension Plugin</vt:lpstr>
      <vt:lpstr>Using an Extension Plugin</vt:lpstr>
      <vt:lpstr>Using an Extension Plugin</vt:lpstr>
      <vt:lpstr>Loading an Extension Plugin</vt:lpstr>
      <vt:lpstr>Using an Extension Plugin</vt:lpstr>
      <vt:lpstr>Summary of Extension Plugins</vt:lpstr>
      <vt:lpstr>Lab – Chat Program </vt:lpstr>
      <vt:lpstr>Graphics Effects</vt:lpstr>
      <vt:lpstr>Contents</vt:lpstr>
      <vt:lpstr>Objectives</vt:lpstr>
      <vt:lpstr>Why Use Canvas, Particles and Shaders? </vt:lpstr>
      <vt:lpstr>Canvas </vt:lpstr>
      <vt:lpstr>Canvas</vt:lpstr>
      <vt:lpstr>Path Rendering </vt:lpstr>
      <vt:lpstr>Scribble Area </vt:lpstr>
      <vt:lpstr>Lab: Screen Saver </vt:lpstr>
      <vt:lpstr>Particles </vt:lpstr>
      <vt:lpstr>Particle System </vt:lpstr>
      <vt:lpstr>Emitter</vt:lpstr>
      <vt:lpstr>Christmas Lights </vt:lpstr>
      <vt:lpstr>Physics: Speed &amp; Acceleration </vt:lpstr>
      <vt:lpstr>Explosion </vt:lpstr>
      <vt:lpstr>ParticlePainter – Particle Visualizer </vt:lpstr>
      <vt:lpstr>Physics: Force fields </vt:lpstr>
      <vt:lpstr>Affector Sub-Types</vt:lpstr>
      <vt:lpstr>Affector Sub-Types</vt:lpstr>
      <vt:lpstr>Fountain </vt:lpstr>
      <vt:lpstr>Particle Groups </vt:lpstr>
      <vt:lpstr>Lab: Make It Snow!</vt:lpstr>
      <vt:lpstr>Shaders </vt:lpstr>
      <vt:lpstr>Shaders</vt:lpstr>
      <vt:lpstr>Fragment Shaders</vt:lpstr>
      <vt:lpstr>Saturation Filter </vt:lpstr>
      <vt:lpstr>Vertex Shaders</vt:lpstr>
      <vt:lpstr>Saturation Filter </vt:lpstr>
      <vt:lpstr>Chaining Shaders </vt:lpstr>
      <vt:lpstr>Drop Shadow </vt:lpstr>
      <vt:lpstr>Shaders and Particles  </vt:lpstr>
      <vt:lpstr>QtGraphicalEffects </vt:lpstr>
      <vt:lpstr>QtGraphicalEffects </vt:lpstr>
      <vt:lpstr>QtGraphicalEffects </vt:lpstr>
      <vt:lpstr>Lab: Dissolve Effect  </vt:lpstr>
      <vt:lpstr>Thank You!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Tino Pyssysalo</cp:lastModifiedBy>
  <cp:revision>415</cp:revision>
  <dcterms:created xsi:type="dcterms:W3CDTF">2014-12-12T08:34:31Z</dcterms:created>
  <dcterms:modified xsi:type="dcterms:W3CDTF">2017-01-16T08:09:23Z</dcterms:modified>
  <cp:category/>
</cp:coreProperties>
</file>